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3"/>
  </p:notesMasterIdLst>
  <p:sldIdLst>
    <p:sldId id="256" r:id="rId2"/>
  </p:sldIdLst>
  <p:sldSz cx="49377600" cy="36576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Parsons" initials="EP" lastIdx="1" clrIdx="0">
    <p:extLst>
      <p:ext uri="{19B8F6BF-5375-455C-9EA6-DF929625EA0E}">
        <p15:presenceInfo xmlns:p15="http://schemas.microsoft.com/office/powerpoint/2012/main" userId="998690d6c7e17d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 d="100"/>
          <a:sy n="12" d="100"/>
        </p:scale>
        <p:origin x="1368"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5400" b="1" i="1" dirty="0">
                <a:solidFill>
                  <a:schemeClr val="tx1"/>
                </a:solidFill>
              </a:rPr>
              <a:t>A. cervicornis </a:t>
            </a:r>
            <a:r>
              <a:rPr lang="en-US" sz="5400" b="1" i="0" dirty="0">
                <a:solidFill>
                  <a:schemeClr val="tx1"/>
                </a:solidFill>
              </a:rPr>
              <a:t>F</a:t>
            </a:r>
            <a:r>
              <a:rPr lang="en-US" sz="5400" b="1" dirty="0">
                <a:solidFill>
                  <a:schemeClr val="tx1"/>
                </a:solidFill>
              </a:rPr>
              <a:t>ertilization Results </a:t>
            </a:r>
          </a:p>
        </c:rich>
      </c:tx>
      <c:layout>
        <c:manualLayout>
          <c:xMode val="edge"/>
          <c:yMode val="edge"/>
          <c:x val="0.38185068577447234"/>
          <c:y val="2.902661051977186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1781749629820308E-2"/>
          <c:y val="1.4728936227226161E-2"/>
          <c:w val="0.98155103675521715"/>
          <c:h val="0.88719722794741185"/>
        </c:manualLayout>
      </c:layout>
      <c:barChart>
        <c:barDir val="col"/>
        <c:grouping val="clustered"/>
        <c:varyColors val="0"/>
        <c:ser>
          <c:idx val="0"/>
          <c:order val="0"/>
          <c:spPr>
            <a:solidFill>
              <a:schemeClr val="accent1"/>
            </a:solidFill>
            <a:ln>
              <a:noFill/>
            </a:ln>
            <a:effectLst/>
          </c:spPr>
          <c:invertIfNegative val="0"/>
          <c:dPt>
            <c:idx val="2"/>
            <c:invertIfNegative val="0"/>
            <c:bubble3D val="0"/>
            <c:spPr>
              <a:solidFill>
                <a:schemeClr val="accent6"/>
              </a:solidFill>
              <a:ln>
                <a:noFill/>
              </a:ln>
              <a:effectLst/>
            </c:spPr>
            <c:extLst>
              <c:ext xmlns:c16="http://schemas.microsoft.com/office/drawing/2014/chart" uri="{C3380CC4-5D6E-409C-BE32-E72D297353CC}">
                <c16:uniqueId val="{00000001-A42D-4774-9739-A7A84A4515D1}"/>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3-A42D-4774-9739-A7A84A4515D1}"/>
              </c:ext>
            </c:extLst>
          </c:dPt>
          <c:dPt>
            <c:idx val="7"/>
            <c:invertIfNegative val="0"/>
            <c:bubble3D val="0"/>
            <c:spPr>
              <a:solidFill>
                <a:schemeClr val="accent6"/>
              </a:solidFill>
              <a:ln>
                <a:noFill/>
              </a:ln>
              <a:effectLst/>
            </c:spPr>
            <c:extLst>
              <c:ext xmlns:c16="http://schemas.microsoft.com/office/drawing/2014/chart" uri="{C3380CC4-5D6E-409C-BE32-E72D297353CC}">
                <c16:uniqueId val="{00000005-A42D-4774-9739-A7A84A4515D1}"/>
              </c:ext>
            </c:extLst>
          </c:dPt>
          <c:dPt>
            <c:idx val="8"/>
            <c:invertIfNegative val="0"/>
            <c:bubble3D val="0"/>
            <c:spPr>
              <a:solidFill>
                <a:schemeClr val="accent6"/>
              </a:solidFill>
              <a:ln>
                <a:noFill/>
              </a:ln>
              <a:effectLst/>
            </c:spPr>
            <c:extLst>
              <c:ext xmlns:c16="http://schemas.microsoft.com/office/drawing/2014/chart" uri="{C3380CC4-5D6E-409C-BE32-E72D297353CC}">
                <c16:uniqueId val="{00000007-A42D-4774-9739-A7A84A4515D1}"/>
              </c:ext>
            </c:extLst>
          </c:dPt>
          <c:dPt>
            <c:idx val="12"/>
            <c:invertIfNegative val="0"/>
            <c:bubble3D val="0"/>
            <c:spPr>
              <a:solidFill>
                <a:schemeClr val="accent6"/>
              </a:solidFill>
              <a:ln>
                <a:noFill/>
              </a:ln>
              <a:effectLst/>
            </c:spPr>
            <c:extLst>
              <c:ext xmlns:c16="http://schemas.microsoft.com/office/drawing/2014/chart" uri="{C3380CC4-5D6E-409C-BE32-E72D297353CC}">
                <c16:uniqueId val="{00000009-A42D-4774-9739-A7A84A4515D1}"/>
              </c:ext>
            </c:extLst>
          </c:dPt>
          <c:dPt>
            <c:idx val="13"/>
            <c:invertIfNegative val="0"/>
            <c:bubble3D val="0"/>
            <c:spPr>
              <a:solidFill>
                <a:schemeClr val="accent6"/>
              </a:solidFill>
              <a:ln>
                <a:noFill/>
              </a:ln>
              <a:effectLst/>
            </c:spPr>
            <c:extLst>
              <c:ext xmlns:c16="http://schemas.microsoft.com/office/drawing/2014/chart" uri="{C3380CC4-5D6E-409C-BE32-E72D297353CC}">
                <c16:uniqueId val="{0000000B-A42D-4774-9739-A7A84A4515D1}"/>
              </c:ext>
            </c:extLst>
          </c:dPt>
          <c:dPt>
            <c:idx val="17"/>
            <c:invertIfNegative val="0"/>
            <c:bubble3D val="0"/>
            <c:spPr>
              <a:solidFill>
                <a:schemeClr val="accent6"/>
              </a:solidFill>
              <a:ln>
                <a:noFill/>
              </a:ln>
              <a:effectLst/>
            </c:spPr>
            <c:extLst>
              <c:ext xmlns:c16="http://schemas.microsoft.com/office/drawing/2014/chart" uri="{C3380CC4-5D6E-409C-BE32-E72D297353CC}">
                <c16:uniqueId val="{0000000D-A42D-4774-9739-A7A84A4515D1}"/>
              </c:ext>
            </c:extLst>
          </c:dPt>
          <c:dPt>
            <c:idx val="18"/>
            <c:invertIfNegative val="0"/>
            <c:bubble3D val="0"/>
            <c:spPr>
              <a:solidFill>
                <a:schemeClr val="accent6"/>
              </a:solidFill>
              <a:ln>
                <a:noFill/>
              </a:ln>
              <a:effectLst/>
            </c:spPr>
            <c:extLst>
              <c:ext xmlns:c16="http://schemas.microsoft.com/office/drawing/2014/chart" uri="{C3380CC4-5D6E-409C-BE32-E72D297353CC}">
                <c16:uniqueId val="{0000000F-A42D-4774-9739-A7A84A4515D1}"/>
              </c:ext>
            </c:extLst>
          </c:dPt>
          <c:dPt>
            <c:idx val="22"/>
            <c:invertIfNegative val="0"/>
            <c:bubble3D val="0"/>
            <c:spPr>
              <a:solidFill>
                <a:schemeClr val="accent6"/>
              </a:solidFill>
              <a:ln>
                <a:noFill/>
              </a:ln>
              <a:effectLst/>
            </c:spPr>
            <c:extLst>
              <c:ext xmlns:c16="http://schemas.microsoft.com/office/drawing/2014/chart" uri="{C3380CC4-5D6E-409C-BE32-E72D297353CC}">
                <c16:uniqueId val="{00000011-A42D-4774-9739-A7A84A4515D1}"/>
              </c:ext>
            </c:extLst>
          </c:dPt>
          <c:dPt>
            <c:idx val="23"/>
            <c:invertIfNegative val="0"/>
            <c:bubble3D val="0"/>
            <c:spPr>
              <a:solidFill>
                <a:schemeClr val="accent6"/>
              </a:solidFill>
              <a:ln>
                <a:noFill/>
              </a:ln>
              <a:effectLst/>
            </c:spPr>
            <c:extLst>
              <c:ext xmlns:c16="http://schemas.microsoft.com/office/drawing/2014/chart" uri="{C3380CC4-5D6E-409C-BE32-E72D297353CC}">
                <c16:uniqueId val="{00000013-A42D-4774-9739-A7A84A4515D1}"/>
              </c:ext>
            </c:extLst>
          </c:dPt>
          <c:dPt>
            <c:idx val="27"/>
            <c:invertIfNegative val="0"/>
            <c:bubble3D val="0"/>
            <c:spPr>
              <a:solidFill>
                <a:schemeClr val="accent4"/>
              </a:solidFill>
              <a:ln>
                <a:noFill/>
              </a:ln>
              <a:effectLst/>
            </c:spPr>
            <c:extLst>
              <c:ext xmlns:c16="http://schemas.microsoft.com/office/drawing/2014/chart" uri="{C3380CC4-5D6E-409C-BE32-E72D297353CC}">
                <c16:uniqueId val="{00000015-A42D-4774-9739-A7A84A4515D1}"/>
              </c:ext>
            </c:extLst>
          </c:dPt>
          <c:dPt>
            <c:idx val="28"/>
            <c:invertIfNegative val="0"/>
            <c:bubble3D val="0"/>
            <c:spPr>
              <a:solidFill>
                <a:schemeClr val="accent4"/>
              </a:solidFill>
              <a:ln>
                <a:noFill/>
              </a:ln>
              <a:effectLst/>
            </c:spPr>
            <c:extLst>
              <c:ext xmlns:c16="http://schemas.microsoft.com/office/drawing/2014/chart" uri="{C3380CC4-5D6E-409C-BE32-E72D297353CC}">
                <c16:uniqueId val="{00000017-A42D-4774-9739-A7A84A4515D1}"/>
              </c:ext>
            </c:extLst>
          </c:dPt>
          <c:dPt>
            <c:idx val="32"/>
            <c:invertIfNegative val="0"/>
            <c:bubble3D val="0"/>
            <c:spPr>
              <a:solidFill>
                <a:srgbClr val="7030A0"/>
              </a:solidFill>
              <a:ln>
                <a:solidFill>
                  <a:schemeClr val="accent6"/>
                </a:solidFill>
              </a:ln>
              <a:effectLst/>
            </c:spPr>
            <c:extLst>
              <c:ext xmlns:c16="http://schemas.microsoft.com/office/drawing/2014/chart" uri="{C3380CC4-5D6E-409C-BE32-E72D297353CC}">
                <c16:uniqueId val="{00000019-A42D-4774-9739-A7A84A4515D1}"/>
              </c:ext>
            </c:extLst>
          </c:dPt>
          <c:dPt>
            <c:idx val="38"/>
            <c:invertIfNegative val="0"/>
            <c:bubble3D val="0"/>
            <c:spPr>
              <a:solidFill>
                <a:schemeClr val="accent4"/>
              </a:solidFill>
              <a:ln>
                <a:noFill/>
              </a:ln>
              <a:effectLst/>
            </c:spPr>
            <c:extLst>
              <c:ext xmlns:c16="http://schemas.microsoft.com/office/drawing/2014/chart" uri="{C3380CC4-5D6E-409C-BE32-E72D297353CC}">
                <c16:uniqueId val="{0000001B-A42D-4774-9739-A7A84A4515D1}"/>
              </c:ext>
            </c:extLst>
          </c:dPt>
          <c:dPt>
            <c:idx val="39"/>
            <c:invertIfNegative val="0"/>
            <c:bubble3D val="0"/>
            <c:spPr>
              <a:solidFill>
                <a:srgbClr val="FFC000"/>
              </a:solidFill>
              <a:ln>
                <a:noFill/>
              </a:ln>
              <a:effectLst/>
            </c:spPr>
            <c:extLst>
              <c:ext xmlns:c16="http://schemas.microsoft.com/office/drawing/2014/chart" uri="{C3380CC4-5D6E-409C-BE32-E72D297353CC}">
                <c16:uniqueId val="{0000001D-A42D-4774-9739-A7A84A4515D1}"/>
              </c:ext>
            </c:extLst>
          </c:dPt>
          <c:dPt>
            <c:idx val="43"/>
            <c:invertIfNegative val="0"/>
            <c:bubble3D val="0"/>
            <c:spPr>
              <a:solidFill>
                <a:schemeClr val="accent4"/>
              </a:solidFill>
              <a:ln>
                <a:noFill/>
              </a:ln>
              <a:effectLst/>
            </c:spPr>
            <c:extLst>
              <c:ext xmlns:c16="http://schemas.microsoft.com/office/drawing/2014/chart" uri="{C3380CC4-5D6E-409C-BE32-E72D297353CC}">
                <c16:uniqueId val="{0000001F-A42D-4774-9739-A7A84A4515D1}"/>
              </c:ext>
            </c:extLst>
          </c:dPt>
          <c:dPt>
            <c:idx val="44"/>
            <c:invertIfNegative val="0"/>
            <c:bubble3D val="0"/>
            <c:spPr>
              <a:solidFill>
                <a:schemeClr val="accent4"/>
              </a:solidFill>
              <a:ln>
                <a:noFill/>
              </a:ln>
              <a:effectLst/>
            </c:spPr>
            <c:extLst>
              <c:ext xmlns:c16="http://schemas.microsoft.com/office/drawing/2014/chart" uri="{C3380CC4-5D6E-409C-BE32-E72D297353CC}">
                <c16:uniqueId val="{00000021-A42D-4774-9739-A7A84A4515D1}"/>
              </c:ext>
            </c:extLst>
          </c:dPt>
          <c:dPt>
            <c:idx val="48"/>
            <c:invertIfNegative val="0"/>
            <c:bubble3D val="0"/>
            <c:spPr>
              <a:solidFill>
                <a:schemeClr val="accent4"/>
              </a:solidFill>
              <a:ln>
                <a:noFill/>
              </a:ln>
              <a:effectLst/>
            </c:spPr>
            <c:extLst>
              <c:ext xmlns:c16="http://schemas.microsoft.com/office/drawing/2014/chart" uri="{C3380CC4-5D6E-409C-BE32-E72D297353CC}">
                <c16:uniqueId val="{00000023-A42D-4774-9739-A7A84A4515D1}"/>
              </c:ext>
            </c:extLst>
          </c:dPt>
          <c:dPt>
            <c:idx val="49"/>
            <c:invertIfNegative val="0"/>
            <c:bubble3D val="0"/>
            <c:spPr>
              <a:solidFill>
                <a:schemeClr val="accent4"/>
              </a:solidFill>
              <a:ln>
                <a:noFill/>
              </a:ln>
              <a:effectLst/>
            </c:spPr>
            <c:extLst>
              <c:ext xmlns:c16="http://schemas.microsoft.com/office/drawing/2014/chart" uri="{C3380CC4-5D6E-409C-BE32-E72D297353CC}">
                <c16:uniqueId val="{00000025-A42D-4774-9739-A7A84A4515D1}"/>
              </c:ext>
            </c:extLst>
          </c:dPt>
          <c:dPt>
            <c:idx val="53"/>
            <c:invertIfNegative val="0"/>
            <c:bubble3D val="0"/>
            <c:spPr>
              <a:solidFill>
                <a:schemeClr val="accent6"/>
              </a:solidFill>
              <a:ln>
                <a:noFill/>
              </a:ln>
              <a:effectLst/>
            </c:spPr>
            <c:extLst>
              <c:ext xmlns:c16="http://schemas.microsoft.com/office/drawing/2014/chart" uri="{C3380CC4-5D6E-409C-BE32-E72D297353CC}">
                <c16:uniqueId val="{00000027-A42D-4774-9739-A7A84A4515D1}"/>
              </c:ext>
            </c:extLst>
          </c:dPt>
          <c:dPt>
            <c:idx val="54"/>
            <c:invertIfNegative val="0"/>
            <c:bubble3D val="0"/>
            <c:spPr>
              <a:solidFill>
                <a:schemeClr val="accent6"/>
              </a:solidFill>
              <a:ln>
                <a:solidFill>
                  <a:schemeClr val="accent6"/>
                </a:solidFill>
              </a:ln>
              <a:effectLst/>
            </c:spPr>
            <c:extLst>
              <c:ext xmlns:c16="http://schemas.microsoft.com/office/drawing/2014/chart" uri="{C3380CC4-5D6E-409C-BE32-E72D297353CC}">
                <c16:uniqueId val="{00000029-A42D-4774-9739-A7A84A4515D1}"/>
              </c:ext>
            </c:extLst>
          </c:dPt>
          <c:dPt>
            <c:idx val="58"/>
            <c:invertIfNegative val="0"/>
            <c:bubble3D val="0"/>
            <c:spPr>
              <a:solidFill>
                <a:schemeClr val="accent4"/>
              </a:solidFill>
              <a:ln>
                <a:noFill/>
              </a:ln>
              <a:effectLst/>
            </c:spPr>
            <c:extLst>
              <c:ext xmlns:c16="http://schemas.microsoft.com/office/drawing/2014/chart" uri="{C3380CC4-5D6E-409C-BE32-E72D297353CC}">
                <c16:uniqueId val="{0000002B-A42D-4774-9739-A7A84A4515D1}"/>
              </c:ext>
            </c:extLst>
          </c:dPt>
          <c:dPt>
            <c:idx val="59"/>
            <c:invertIfNegative val="0"/>
            <c:bubble3D val="0"/>
            <c:spPr>
              <a:solidFill>
                <a:schemeClr val="accent4"/>
              </a:solidFill>
              <a:ln>
                <a:noFill/>
              </a:ln>
              <a:effectLst/>
            </c:spPr>
            <c:extLst>
              <c:ext xmlns:c16="http://schemas.microsoft.com/office/drawing/2014/chart" uri="{C3380CC4-5D6E-409C-BE32-E72D297353CC}">
                <c16:uniqueId val="{0000002D-A42D-4774-9739-A7A84A4515D1}"/>
              </c:ext>
            </c:extLst>
          </c:dPt>
          <c:dPt>
            <c:idx val="63"/>
            <c:invertIfNegative val="0"/>
            <c:bubble3D val="0"/>
            <c:spPr>
              <a:solidFill>
                <a:schemeClr val="accent6"/>
              </a:solidFill>
              <a:ln>
                <a:noFill/>
              </a:ln>
              <a:effectLst/>
            </c:spPr>
            <c:extLst>
              <c:ext xmlns:c16="http://schemas.microsoft.com/office/drawing/2014/chart" uri="{C3380CC4-5D6E-409C-BE32-E72D297353CC}">
                <c16:uniqueId val="{0000002F-A42D-4774-9739-A7A84A4515D1}"/>
              </c:ext>
            </c:extLst>
          </c:dPt>
          <c:dPt>
            <c:idx val="64"/>
            <c:invertIfNegative val="0"/>
            <c:bubble3D val="0"/>
            <c:spPr>
              <a:solidFill>
                <a:schemeClr val="accent6"/>
              </a:solidFill>
              <a:ln>
                <a:noFill/>
              </a:ln>
              <a:effectLst/>
            </c:spPr>
            <c:extLst>
              <c:ext xmlns:c16="http://schemas.microsoft.com/office/drawing/2014/chart" uri="{C3380CC4-5D6E-409C-BE32-E72D297353CC}">
                <c16:uniqueId val="{00000031-A42D-4774-9739-A7A84A4515D1}"/>
              </c:ext>
            </c:extLst>
          </c:dPt>
          <c:dPt>
            <c:idx val="68"/>
            <c:invertIfNegative val="0"/>
            <c:bubble3D val="0"/>
            <c:spPr>
              <a:solidFill>
                <a:schemeClr val="accent4"/>
              </a:solidFill>
              <a:ln>
                <a:noFill/>
              </a:ln>
              <a:effectLst/>
            </c:spPr>
            <c:extLst>
              <c:ext xmlns:c16="http://schemas.microsoft.com/office/drawing/2014/chart" uri="{C3380CC4-5D6E-409C-BE32-E72D297353CC}">
                <c16:uniqueId val="{00000033-A42D-4774-9739-A7A84A4515D1}"/>
              </c:ext>
            </c:extLst>
          </c:dPt>
          <c:dPt>
            <c:idx val="69"/>
            <c:invertIfNegative val="0"/>
            <c:bubble3D val="0"/>
            <c:spPr>
              <a:solidFill>
                <a:schemeClr val="accent4"/>
              </a:solidFill>
              <a:ln>
                <a:noFill/>
              </a:ln>
              <a:effectLst/>
            </c:spPr>
            <c:extLst>
              <c:ext xmlns:c16="http://schemas.microsoft.com/office/drawing/2014/chart" uri="{C3380CC4-5D6E-409C-BE32-E72D297353CC}">
                <c16:uniqueId val="{00000035-A42D-4774-9739-A7A84A4515D1}"/>
              </c:ext>
            </c:extLst>
          </c:dPt>
          <c:dPt>
            <c:idx val="73"/>
            <c:invertIfNegative val="0"/>
            <c:bubble3D val="0"/>
            <c:spPr>
              <a:solidFill>
                <a:schemeClr val="accent6"/>
              </a:solidFill>
              <a:ln>
                <a:noFill/>
              </a:ln>
              <a:effectLst/>
            </c:spPr>
            <c:extLst>
              <c:ext xmlns:c16="http://schemas.microsoft.com/office/drawing/2014/chart" uri="{C3380CC4-5D6E-409C-BE32-E72D297353CC}">
                <c16:uniqueId val="{00000037-A42D-4774-9739-A7A84A4515D1}"/>
              </c:ext>
            </c:extLst>
          </c:dPt>
          <c:dPt>
            <c:idx val="74"/>
            <c:invertIfNegative val="0"/>
            <c:bubble3D val="0"/>
            <c:spPr>
              <a:solidFill>
                <a:schemeClr val="accent6"/>
              </a:solidFill>
              <a:ln>
                <a:noFill/>
              </a:ln>
              <a:effectLst/>
            </c:spPr>
            <c:extLst>
              <c:ext xmlns:c16="http://schemas.microsoft.com/office/drawing/2014/chart" uri="{C3380CC4-5D6E-409C-BE32-E72D297353CC}">
                <c16:uniqueId val="{00000039-A42D-4774-9739-A7A84A4515D1}"/>
              </c:ext>
            </c:extLst>
          </c:dPt>
          <c:dPt>
            <c:idx val="78"/>
            <c:invertIfNegative val="0"/>
            <c:bubble3D val="0"/>
            <c:spPr>
              <a:solidFill>
                <a:schemeClr val="accent4"/>
              </a:solidFill>
              <a:ln>
                <a:noFill/>
              </a:ln>
              <a:effectLst/>
            </c:spPr>
            <c:extLst>
              <c:ext xmlns:c16="http://schemas.microsoft.com/office/drawing/2014/chart" uri="{C3380CC4-5D6E-409C-BE32-E72D297353CC}">
                <c16:uniqueId val="{0000003B-A42D-4774-9739-A7A84A4515D1}"/>
              </c:ext>
            </c:extLst>
          </c:dPt>
          <c:dPt>
            <c:idx val="79"/>
            <c:invertIfNegative val="0"/>
            <c:bubble3D val="0"/>
            <c:spPr>
              <a:solidFill>
                <a:schemeClr val="accent4"/>
              </a:solidFill>
              <a:ln>
                <a:noFill/>
              </a:ln>
              <a:effectLst/>
            </c:spPr>
            <c:extLst>
              <c:ext xmlns:c16="http://schemas.microsoft.com/office/drawing/2014/chart" uri="{C3380CC4-5D6E-409C-BE32-E72D297353CC}">
                <c16:uniqueId val="{0000003D-A42D-4774-9739-A7A84A4515D1}"/>
              </c:ext>
            </c:extLst>
          </c:dPt>
          <c:dPt>
            <c:idx val="83"/>
            <c:invertIfNegative val="0"/>
            <c:bubble3D val="0"/>
            <c:spPr>
              <a:solidFill>
                <a:srgbClr val="C00000"/>
              </a:solidFill>
              <a:ln>
                <a:noFill/>
              </a:ln>
              <a:effectLst/>
            </c:spPr>
            <c:extLst>
              <c:ext xmlns:c16="http://schemas.microsoft.com/office/drawing/2014/chart" uri="{C3380CC4-5D6E-409C-BE32-E72D297353CC}">
                <c16:uniqueId val="{0000003F-A42D-4774-9739-A7A84A4515D1}"/>
              </c:ext>
            </c:extLst>
          </c:dPt>
          <c:dPt>
            <c:idx val="84"/>
            <c:invertIfNegative val="0"/>
            <c:bubble3D val="0"/>
            <c:spPr>
              <a:solidFill>
                <a:srgbClr val="C00000"/>
              </a:solidFill>
              <a:ln>
                <a:noFill/>
              </a:ln>
              <a:effectLst/>
            </c:spPr>
            <c:extLst>
              <c:ext xmlns:c16="http://schemas.microsoft.com/office/drawing/2014/chart" uri="{C3380CC4-5D6E-409C-BE32-E72D297353CC}">
                <c16:uniqueId val="{00000041-A42D-4774-9739-A7A84A4515D1}"/>
              </c:ext>
            </c:extLst>
          </c:dPt>
          <c:dPt>
            <c:idx val="88"/>
            <c:invertIfNegative val="0"/>
            <c:bubble3D val="0"/>
            <c:spPr>
              <a:solidFill>
                <a:schemeClr val="accent6"/>
              </a:solidFill>
              <a:ln>
                <a:noFill/>
              </a:ln>
              <a:effectLst/>
            </c:spPr>
            <c:extLst>
              <c:ext xmlns:c16="http://schemas.microsoft.com/office/drawing/2014/chart" uri="{C3380CC4-5D6E-409C-BE32-E72D297353CC}">
                <c16:uniqueId val="{00000043-A42D-4774-9739-A7A84A4515D1}"/>
              </c:ext>
            </c:extLst>
          </c:dPt>
          <c:dPt>
            <c:idx val="89"/>
            <c:invertIfNegative val="0"/>
            <c:bubble3D val="0"/>
            <c:spPr>
              <a:solidFill>
                <a:schemeClr val="accent6"/>
              </a:solidFill>
              <a:ln>
                <a:noFill/>
              </a:ln>
              <a:effectLst/>
            </c:spPr>
            <c:extLst>
              <c:ext xmlns:c16="http://schemas.microsoft.com/office/drawing/2014/chart" uri="{C3380CC4-5D6E-409C-BE32-E72D297353CC}">
                <c16:uniqueId val="{00000045-A42D-4774-9739-A7A84A4515D1}"/>
              </c:ext>
            </c:extLst>
          </c:dPt>
          <c:dPt>
            <c:idx val="93"/>
            <c:invertIfNegative val="0"/>
            <c:bubble3D val="0"/>
            <c:spPr>
              <a:solidFill>
                <a:schemeClr val="accent4"/>
              </a:solidFill>
              <a:ln>
                <a:noFill/>
              </a:ln>
              <a:effectLst/>
            </c:spPr>
            <c:extLst>
              <c:ext xmlns:c16="http://schemas.microsoft.com/office/drawing/2014/chart" uri="{C3380CC4-5D6E-409C-BE32-E72D297353CC}">
                <c16:uniqueId val="{00000047-A42D-4774-9739-A7A84A4515D1}"/>
              </c:ext>
            </c:extLst>
          </c:dPt>
          <c:dPt>
            <c:idx val="94"/>
            <c:invertIfNegative val="0"/>
            <c:bubble3D val="0"/>
            <c:spPr>
              <a:solidFill>
                <a:schemeClr val="accent4"/>
              </a:solidFill>
              <a:ln>
                <a:noFill/>
              </a:ln>
              <a:effectLst/>
            </c:spPr>
            <c:extLst>
              <c:ext xmlns:c16="http://schemas.microsoft.com/office/drawing/2014/chart" uri="{C3380CC4-5D6E-409C-BE32-E72D297353CC}">
                <c16:uniqueId val="{00000049-A42D-4774-9739-A7A84A4515D1}"/>
              </c:ext>
            </c:extLst>
          </c:dPt>
          <c:dPt>
            <c:idx val="98"/>
            <c:invertIfNegative val="0"/>
            <c:bubble3D val="0"/>
            <c:spPr>
              <a:solidFill>
                <a:schemeClr val="accent6"/>
              </a:solidFill>
              <a:ln>
                <a:noFill/>
              </a:ln>
              <a:effectLst/>
            </c:spPr>
            <c:extLst>
              <c:ext xmlns:c16="http://schemas.microsoft.com/office/drawing/2014/chart" uri="{C3380CC4-5D6E-409C-BE32-E72D297353CC}">
                <c16:uniqueId val="{0000004B-A42D-4774-9739-A7A84A4515D1}"/>
              </c:ext>
            </c:extLst>
          </c:dPt>
          <c:dPt>
            <c:idx val="99"/>
            <c:invertIfNegative val="0"/>
            <c:bubble3D val="0"/>
            <c:spPr>
              <a:solidFill>
                <a:schemeClr val="accent6"/>
              </a:solidFill>
              <a:ln>
                <a:noFill/>
              </a:ln>
              <a:effectLst/>
            </c:spPr>
            <c:extLst>
              <c:ext xmlns:c16="http://schemas.microsoft.com/office/drawing/2014/chart" uri="{C3380CC4-5D6E-409C-BE32-E72D297353CC}">
                <c16:uniqueId val="{0000004D-A42D-4774-9739-A7A84A4515D1}"/>
              </c:ext>
            </c:extLst>
          </c:dPt>
          <c:dPt>
            <c:idx val="103"/>
            <c:invertIfNegative val="0"/>
            <c:bubble3D val="0"/>
            <c:spPr>
              <a:solidFill>
                <a:schemeClr val="accent6"/>
              </a:solidFill>
              <a:ln>
                <a:noFill/>
              </a:ln>
              <a:effectLst/>
            </c:spPr>
            <c:extLst>
              <c:ext xmlns:c16="http://schemas.microsoft.com/office/drawing/2014/chart" uri="{C3380CC4-5D6E-409C-BE32-E72D297353CC}">
                <c16:uniqueId val="{0000004F-A42D-4774-9739-A7A84A4515D1}"/>
              </c:ext>
            </c:extLst>
          </c:dPt>
          <c:dPt>
            <c:idx val="104"/>
            <c:invertIfNegative val="0"/>
            <c:bubble3D val="0"/>
            <c:spPr>
              <a:solidFill>
                <a:schemeClr val="accent6"/>
              </a:solidFill>
              <a:ln>
                <a:noFill/>
              </a:ln>
              <a:effectLst/>
            </c:spPr>
            <c:extLst>
              <c:ext xmlns:c16="http://schemas.microsoft.com/office/drawing/2014/chart" uri="{C3380CC4-5D6E-409C-BE32-E72D297353CC}">
                <c16:uniqueId val="{00000051-A42D-4774-9739-A7A84A4515D1}"/>
              </c:ext>
            </c:extLst>
          </c:dPt>
          <c:dPt>
            <c:idx val="108"/>
            <c:invertIfNegative val="0"/>
            <c:bubble3D val="0"/>
            <c:spPr>
              <a:solidFill>
                <a:schemeClr val="accent6"/>
              </a:solidFill>
              <a:ln>
                <a:noFill/>
              </a:ln>
              <a:effectLst/>
            </c:spPr>
            <c:extLst>
              <c:ext xmlns:c16="http://schemas.microsoft.com/office/drawing/2014/chart" uri="{C3380CC4-5D6E-409C-BE32-E72D297353CC}">
                <c16:uniqueId val="{00000053-A42D-4774-9739-A7A84A4515D1}"/>
              </c:ext>
            </c:extLst>
          </c:dPt>
          <c:dPt>
            <c:idx val="109"/>
            <c:invertIfNegative val="0"/>
            <c:bubble3D val="0"/>
            <c:spPr>
              <a:solidFill>
                <a:schemeClr val="accent6"/>
              </a:solidFill>
              <a:ln>
                <a:noFill/>
              </a:ln>
              <a:effectLst/>
            </c:spPr>
            <c:extLst>
              <c:ext xmlns:c16="http://schemas.microsoft.com/office/drawing/2014/chart" uri="{C3380CC4-5D6E-409C-BE32-E72D297353CC}">
                <c16:uniqueId val="{00000055-A42D-4774-9739-A7A84A4515D1}"/>
              </c:ext>
            </c:extLst>
          </c:dPt>
          <c:dPt>
            <c:idx val="113"/>
            <c:invertIfNegative val="0"/>
            <c:bubble3D val="0"/>
            <c:spPr>
              <a:solidFill>
                <a:schemeClr val="accent6"/>
              </a:solidFill>
              <a:ln>
                <a:noFill/>
              </a:ln>
              <a:effectLst/>
            </c:spPr>
            <c:extLst>
              <c:ext xmlns:c16="http://schemas.microsoft.com/office/drawing/2014/chart" uri="{C3380CC4-5D6E-409C-BE32-E72D297353CC}">
                <c16:uniqueId val="{00000057-A42D-4774-9739-A7A84A4515D1}"/>
              </c:ext>
            </c:extLst>
          </c:dPt>
          <c:dPt>
            <c:idx val="114"/>
            <c:invertIfNegative val="0"/>
            <c:bubble3D val="0"/>
            <c:spPr>
              <a:solidFill>
                <a:schemeClr val="accent6"/>
              </a:solidFill>
              <a:ln>
                <a:noFill/>
              </a:ln>
              <a:effectLst/>
            </c:spPr>
            <c:extLst>
              <c:ext xmlns:c16="http://schemas.microsoft.com/office/drawing/2014/chart" uri="{C3380CC4-5D6E-409C-BE32-E72D297353CC}">
                <c16:uniqueId val="{00000059-A42D-4774-9739-A7A84A4515D1}"/>
              </c:ext>
            </c:extLst>
          </c:dPt>
          <c:dPt>
            <c:idx val="118"/>
            <c:invertIfNegative val="0"/>
            <c:bubble3D val="0"/>
            <c:spPr>
              <a:solidFill>
                <a:schemeClr val="accent4"/>
              </a:solidFill>
              <a:ln>
                <a:noFill/>
              </a:ln>
              <a:effectLst/>
            </c:spPr>
            <c:extLst>
              <c:ext xmlns:c16="http://schemas.microsoft.com/office/drawing/2014/chart" uri="{C3380CC4-5D6E-409C-BE32-E72D297353CC}">
                <c16:uniqueId val="{0000005B-A42D-4774-9739-A7A84A4515D1}"/>
              </c:ext>
            </c:extLst>
          </c:dPt>
          <c:dPt>
            <c:idx val="119"/>
            <c:invertIfNegative val="0"/>
            <c:bubble3D val="0"/>
            <c:spPr>
              <a:solidFill>
                <a:schemeClr val="accent4"/>
              </a:solidFill>
              <a:ln>
                <a:noFill/>
              </a:ln>
              <a:effectLst/>
            </c:spPr>
            <c:extLst>
              <c:ext xmlns:c16="http://schemas.microsoft.com/office/drawing/2014/chart" uri="{C3380CC4-5D6E-409C-BE32-E72D297353CC}">
                <c16:uniqueId val="{0000005D-A42D-4774-9739-A7A84A4515D1}"/>
              </c:ext>
            </c:extLst>
          </c:dPt>
          <c:dPt>
            <c:idx val="123"/>
            <c:invertIfNegative val="0"/>
            <c:bubble3D val="0"/>
            <c:spPr>
              <a:solidFill>
                <a:schemeClr val="accent6"/>
              </a:solidFill>
              <a:ln>
                <a:noFill/>
              </a:ln>
              <a:effectLst/>
            </c:spPr>
            <c:extLst>
              <c:ext xmlns:c16="http://schemas.microsoft.com/office/drawing/2014/chart" uri="{C3380CC4-5D6E-409C-BE32-E72D297353CC}">
                <c16:uniqueId val="{0000005F-A42D-4774-9739-A7A84A4515D1}"/>
              </c:ext>
            </c:extLst>
          </c:dPt>
          <c:dPt>
            <c:idx val="124"/>
            <c:invertIfNegative val="0"/>
            <c:bubble3D val="0"/>
            <c:spPr>
              <a:solidFill>
                <a:schemeClr val="accent6"/>
              </a:solidFill>
              <a:ln>
                <a:noFill/>
              </a:ln>
              <a:effectLst/>
            </c:spPr>
            <c:extLst>
              <c:ext xmlns:c16="http://schemas.microsoft.com/office/drawing/2014/chart" uri="{C3380CC4-5D6E-409C-BE32-E72D297353CC}">
                <c16:uniqueId val="{00000061-A42D-4774-9739-A7A84A4515D1}"/>
              </c:ext>
            </c:extLst>
          </c:dPt>
          <c:dPt>
            <c:idx val="128"/>
            <c:invertIfNegative val="0"/>
            <c:bubble3D val="0"/>
            <c:spPr>
              <a:solidFill>
                <a:schemeClr val="accent6"/>
              </a:solidFill>
              <a:ln>
                <a:noFill/>
              </a:ln>
              <a:effectLst/>
            </c:spPr>
            <c:extLst>
              <c:ext xmlns:c16="http://schemas.microsoft.com/office/drawing/2014/chart" uri="{C3380CC4-5D6E-409C-BE32-E72D297353CC}">
                <c16:uniqueId val="{00000063-A42D-4774-9739-A7A84A4515D1}"/>
              </c:ext>
            </c:extLst>
          </c:dPt>
          <c:dPt>
            <c:idx val="129"/>
            <c:invertIfNegative val="0"/>
            <c:bubble3D val="0"/>
            <c:spPr>
              <a:solidFill>
                <a:schemeClr val="accent6"/>
              </a:solidFill>
              <a:ln>
                <a:noFill/>
              </a:ln>
              <a:effectLst/>
            </c:spPr>
            <c:extLst>
              <c:ext xmlns:c16="http://schemas.microsoft.com/office/drawing/2014/chart" uri="{C3380CC4-5D6E-409C-BE32-E72D297353CC}">
                <c16:uniqueId val="{00000065-A42D-4774-9739-A7A84A4515D1}"/>
              </c:ext>
            </c:extLst>
          </c:dPt>
          <c:dPt>
            <c:idx val="133"/>
            <c:invertIfNegative val="0"/>
            <c:bubble3D val="0"/>
            <c:spPr>
              <a:solidFill>
                <a:schemeClr val="accent4"/>
              </a:solidFill>
              <a:ln>
                <a:noFill/>
              </a:ln>
              <a:effectLst/>
            </c:spPr>
            <c:extLst>
              <c:ext xmlns:c16="http://schemas.microsoft.com/office/drawing/2014/chart" uri="{C3380CC4-5D6E-409C-BE32-E72D297353CC}">
                <c16:uniqueId val="{00000067-A42D-4774-9739-A7A84A4515D1}"/>
              </c:ext>
            </c:extLst>
          </c:dPt>
          <c:dPt>
            <c:idx val="134"/>
            <c:invertIfNegative val="0"/>
            <c:bubble3D val="0"/>
            <c:spPr>
              <a:solidFill>
                <a:schemeClr val="accent4"/>
              </a:solidFill>
              <a:ln>
                <a:noFill/>
              </a:ln>
              <a:effectLst/>
            </c:spPr>
            <c:extLst>
              <c:ext xmlns:c16="http://schemas.microsoft.com/office/drawing/2014/chart" uri="{C3380CC4-5D6E-409C-BE32-E72D297353CC}">
                <c16:uniqueId val="{00000069-A42D-4774-9739-A7A84A4515D1}"/>
              </c:ext>
            </c:extLst>
          </c:dPt>
          <c:dPt>
            <c:idx val="138"/>
            <c:invertIfNegative val="0"/>
            <c:bubble3D val="0"/>
            <c:spPr>
              <a:solidFill>
                <a:schemeClr val="accent4"/>
              </a:solidFill>
              <a:ln>
                <a:noFill/>
              </a:ln>
              <a:effectLst/>
            </c:spPr>
            <c:extLst>
              <c:ext xmlns:c16="http://schemas.microsoft.com/office/drawing/2014/chart" uri="{C3380CC4-5D6E-409C-BE32-E72D297353CC}">
                <c16:uniqueId val="{0000006B-A42D-4774-9739-A7A84A4515D1}"/>
              </c:ext>
            </c:extLst>
          </c:dPt>
          <c:dPt>
            <c:idx val="139"/>
            <c:invertIfNegative val="0"/>
            <c:bubble3D val="0"/>
            <c:spPr>
              <a:solidFill>
                <a:schemeClr val="accent4"/>
              </a:solidFill>
              <a:ln>
                <a:noFill/>
              </a:ln>
              <a:effectLst/>
            </c:spPr>
            <c:extLst>
              <c:ext xmlns:c16="http://schemas.microsoft.com/office/drawing/2014/chart" uri="{C3380CC4-5D6E-409C-BE32-E72D297353CC}">
                <c16:uniqueId val="{0000006D-A42D-4774-9739-A7A84A4515D1}"/>
              </c:ext>
            </c:extLst>
          </c:dPt>
          <c:dPt>
            <c:idx val="143"/>
            <c:invertIfNegative val="0"/>
            <c:bubble3D val="0"/>
            <c:spPr>
              <a:solidFill>
                <a:schemeClr val="accent4"/>
              </a:solidFill>
              <a:ln>
                <a:noFill/>
              </a:ln>
              <a:effectLst/>
            </c:spPr>
            <c:extLst>
              <c:ext xmlns:c16="http://schemas.microsoft.com/office/drawing/2014/chart" uri="{C3380CC4-5D6E-409C-BE32-E72D297353CC}">
                <c16:uniqueId val="{0000006F-A42D-4774-9739-A7A84A4515D1}"/>
              </c:ext>
            </c:extLst>
          </c:dPt>
          <c:dPt>
            <c:idx val="144"/>
            <c:invertIfNegative val="0"/>
            <c:bubble3D val="0"/>
            <c:spPr>
              <a:solidFill>
                <a:schemeClr val="accent4"/>
              </a:solidFill>
              <a:ln>
                <a:noFill/>
              </a:ln>
              <a:effectLst/>
            </c:spPr>
            <c:extLst>
              <c:ext xmlns:c16="http://schemas.microsoft.com/office/drawing/2014/chart" uri="{C3380CC4-5D6E-409C-BE32-E72D297353CC}">
                <c16:uniqueId val="{00000071-A42D-4774-9739-A7A84A4515D1}"/>
              </c:ext>
            </c:extLst>
          </c:dPt>
          <c:dPt>
            <c:idx val="148"/>
            <c:invertIfNegative val="0"/>
            <c:bubble3D val="0"/>
            <c:spPr>
              <a:solidFill>
                <a:schemeClr val="accent4"/>
              </a:solidFill>
              <a:ln>
                <a:noFill/>
              </a:ln>
              <a:effectLst/>
            </c:spPr>
            <c:extLst>
              <c:ext xmlns:c16="http://schemas.microsoft.com/office/drawing/2014/chart" uri="{C3380CC4-5D6E-409C-BE32-E72D297353CC}">
                <c16:uniqueId val="{00000073-A42D-4774-9739-A7A84A4515D1}"/>
              </c:ext>
            </c:extLst>
          </c:dPt>
          <c:dPt>
            <c:idx val="149"/>
            <c:invertIfNegative val="0"/>
            <c:bubble3D val="0"/>
            <c:spPr>
              <a:solidFill>
                <a:schemeClr val="accent4"/>
              </a:solidFill>
              <a:ln>
                <a:noFill/>
              </a:ln>
              <a:effectLst/>
            </c:spPr>
            <c:extLst>
              <c:ext xmlns:c16="http://schemas.microsoft.com/office/drawing/2014/chart" uri="{C3380CC4-5D6E-409C-BE32-E72D297353CC}">
                <c16:uniqueId val="{00000075-A42D-4774-9739-A7A84A4515D1}"/>
              </c:ext>
            </c:extLst>
          </c:dPt>
          <c:dPt>
            <c:idx val="153"/>
            <c:invertIfNegative val="0"/>
            <c:bubble3D val="0"/>
            <c:spPr>
              <a:solidFill>
                <a:schemeClr val="accent6"/>
              </a:solidFill>
              <a:ln>
                <a:noFill/>
              </a:ln>
              <a:effectLst/>
            </c:spPr>
            <c:extLst>
              <c:ext xmlns:c16="http://schemas.microsoft.com/office/drawing/2014/chart" uri="{C3380CC4-5D6E-409C-BE32-E72D297353CC}">
                <c16:uniqueId val="{00000077-A42D-4774-9739-A7A84A4515D1}"/>
              </c:ext>
            </c:extLst>
          </c:dPt>
          <c:dPt>
            <c:idx val="154"/>
            <c:invertIfNegative val="0"/>
            <c:bubble3D val="0"/>
            <c:spPr>
              <a:solidFill>
                <a:schemeClr val="accent6"/>
              </a:solidFill>
              <a:ln>
                <a:noFill/>
              </a:ln>
              <a:effectLst/>
            </c:spPr>
            <c:extLst>
              <c:ext xmlns:c16="http://schemas.microsoft.com/office/drawing/2014/chart" uri="{C3380CC4-5D6E-409C-BE32-E72D297353CC}">
                <c16:uniqueId val="{00000079-A42D-4774-9739-A7A84A4515D1}"/>
              </c:ext>
            </c:extLst>
          </c:dPt>
          <c:dPt>
            <c:idx val="158"/>
            <c:invertIfNegative val="0"/>
            <c:bubble3D val="0"/>
            <c:spPr>
              <a:solidFill>
                <a:schemeClr val="accent4"/>
              </a:solidFill>
              <a:ln>
                <a:noFill/>
              </a:ln>
              <a:effectLst/>
            </c:spPr>
            <c:extLst>
              <c:ext xmlns:c16="http://schemas.microsoft.com/office/drawing/2014/chart" uri="{C3380CC4-5D6E-409C-BE32-E72D297353CC}">
                <c16:uniqueId val="{0000007B-A42D-4774-9739-A7A84A4515D1}"/>
              </c:ext>
            </c:extLst>
          </c:dPt>
          <c:dPt>
            <c:idx val="159"/>
            <c:invertIfNegative val="0"/>
            <c:bubble3D val="0"/>
            <c:spPr>
              <a:solidFill>
                <a:schemeClr val="accent4"/>
              </a:solidFill>
              <a:ln>
                <a:noFill/>
              </a:ln>
              <a:effectLst/>
            </c:spPr>
            <c:extLst>
              <c:ext xmlns:c16="http://schemas.microsoft.com/office/drawing/2014/chart" uri="{C3380CC4-5D6E-409C-BE32-E72D297353CC}">
                <c16:uniqueId val="{0000007D-A42D-4774-9739-A7A84A4515D1}"/>
              </c:ext>
            </c:extLst>
          </c:dPt>
          <c:dPt>
            <c:idx val="163"/>
            <c:invertIfNegative val="0"/>
            <c:bubble3D val="0"/>
            <c:spPr>
              <a:solidFill>
                <a:schemeClr val="accent6"/>
              </a:solidFill>
              <a:ln>
                <a:noFill/>
              </a:ln>
              <a:effectLst/>
            </c:spPr>
            <c:extLst>
              <c:ext xmlns:c16="http://schemas.microsoft.com/office/drawing/2014/chart" uri="{C3380CC4-5D6E-409C-BE32-E72D297353CC}">
                <c16:uniqueId val="{0000007F-A42D-4774-9739-A7A84A4515D1}"/>
              </c:ext>
            </c:extLst>
          </c:dPt>
          <c:dPt>
            <c:idx val="164"/>
            <c:invertIfNegative val="0"/>
            <c:bubble3D val="0"/>
            <c:spPr>
              <a:solidFill>
                <a:schemeClr val="accent6"/>
              </a:solidFill>
              <a:ln>
                <a:noFill/>
              </a:ln>
              <a:effectLst/>
            </c:spPr>
            <c:extLst>
              <c:ext xmlns:c16="http://schemas.microsoft.com/office/drawing/2014/chart" uri="{C3380CC4-5D6E-409C-BE32-E72D297353CC}">
                <c16:uniqueId val="{00000081-A42D-4774-9739-A7A84A4515D1}"/>
              </c:ext>
            </c:extLst>
          </c:dPt>
          <c:dPt>
            <c:idx val="168"/>
            <c:invertIfNegative val="0"/>
            <c:bubble3D val="0"/>
            <c:spPr>
              <a:solidFill>
                <a:srgbClr val="C00000"/>
              </a:solidFill>
              <a:ln>
                <a:noFill/>
              </a:ln>
              <a:effectLst/>
            </c:spPr>
            <c:extLst>
              <c:ext xmlns:c16="http://schemas.microsoft.com/office/drawing/2014/chart" uri="{C3380CC4-5D6E-409C-BE32-E72D297353CC}">
                <c16:uniqueId val="{00000083-A42D-4774-9739-A7A84A4515D1}"/>
              </c:ext>
            </c:extLst>
          </c:dPt>
          <c:dPt>
            <c:idx val="169"/>
            <c:invertIfNegative val="0"/>
            <c:bubble3D val="0"/>
            <c:spPr>
              <a:solidFill>
                <a:srgbClr val="C00000"/>
              </a:solidFill>
              <a:ln>
                <a:noFill/>
              </a:ln>
              <a:effectLst/>
            </c:spPr>
            <c:extLst>
              <c:ext xmlns:c16="http://schemas.microsoft.com/office/drawing/2014/chart" uri="{C3380CC4-5D6E-409C-BE32-E72D297353CC}">
                <c16:uniqueId val="{00000085-A42D-4774-9739-A7A84A4515D1}"/>
              </c:ext>
            </c:extLst>
          </c:dPt>
          <c:dPt>
            <c:idx val="173"/>
            <c:invertIfNegative val="0"/>
            <c:bubble3D val="0"/>
            <c:spPr>
              <a:solidFill>
                <a:schemeClr val="accent6"/>
              </a:solidFill>
              <a:ln>
                <a:noFill/>
              </a:ln>
              <a:effectLst/>
            </c:spPr>
            <c:extLst>
              <c:ext xmlns:c16="http://schemas.microsoft.com/office/drawing/2014/chart" uri="{C3380CC4-5D6E-409C-BE32-E72D297353CC}">
                <c16:uniqueId val="{00000087-A42D-4774-9739-A7A84A4515D1}"/>
              </c:ext>
            </c:extLst>
          </c:dPt>
          <c:dPt>
            <c:idx val="174"/>
            <c:invertIfNegative val="0"/>
            <c:bubble3D val="0"/>
            <c:spPr>
              <a:solidFill>
                <a:schemeClr val="accent6"/>
              </a:solidFill>
              <a:ln>
                <a:noFill/>
              </a:ln>
              <a:effectLst/>
            </c:spPr>
            <c:extLst>
              <c:ext xmlns:c16="http://schemas.microsoft.com/office/drawing/2014/chart" uri="{C3380CC4-5D6E-409C-BE32-E72D297353CC}">
                <c16:uniqueId val="{00000089-A42D-4774-9739-A7A84A4515D1}"/>
              </c:ext>
            </c:extLst>
          </c:dPt>
          <c:dPt>
            <c:idx val="177"/>
            <c:invertIfNegative val="0"/>
            <c:bubble3D val="0"/>
            <c:spPr>
              <a:solidFill>
                <a:srgbClr val="7030A0"/>
              </a:solidFill>
              <a:ln>
                <a:noFill/>
              </a:ln>
              <a:effectLst/>
            </c:spPr>
            <c:extLst>
              <c:ext xmlns:c16="http://schemas.microsoft.com/office/drawing/2014/chart" uri="{C3380CC4-5D6E-409C-BE32-E72D297353CC}">
                <c16:uniqueId val="{0000008B-A42D-4774-9739-A7A84A4515D1}"/>
              </c:ext>
            </c:extLst>
          </c:dPt>
          <c:errBars>
            <c:errBarType val="both"/>
            <c:errValType val="stdErr"/>
            <c:noEndCap val="0"/>
            <c:spPr>
              <a:noFill/>
              <a:ln w="9525" cap="flat" cmpd="sng" algn="ctr">
                <a:solidFill>
                  <a:schemeClr val="tx1">
                    <a:lumMod val="65000"/>
                    <a:lumOff val="35000"/>
                  </a:schemeClr>
                </a:solidFill>
                <a:round/>
              </a:ln>
              <a:effectLst/>
            </c:spPr>
          </c:errBars>
          <c:cat>
            <c:strRef>
              <c:f>Sheet1!$B$3:$B$180</c:f>
              <c:strCache>
                <c:ptCount val="178"/>
                <c:pt idx="0">
                  <c:v>B8 Self</c:v>
                </c:pt>
                <c:pt idx="1">
                  <c:v>U38 Self</c:v>
                </c:pt>
                <c:pt idx="2">
                  <c:v>B8- U38</c:v>
                </c:pt>
                <c:pt idx="3">
                  <c:v>U38 - B8</c:v>
                </c:pt>
                <c:pt idx="5">
                  <c:v>B8 Self</c:v>
                </c:pt>
                <c:pt idx="6">
                  <c:v>U50 Self</c:v>
                </c:pt>
                <c:pt idx="7">
                  <c:v>B8 - U50</c:v>
                </c:pt>
                <c:pt idx="8">
                  <c:v>U50 - B8</c:v>
                </c:pt>
                <c:pt idx="10">
                  <c:v>B8 Self</c:v>
                </c:pt>
                <c:pt idx="11">
                  <c:v>U94 Self</c:v>
                </c:pt>
                <c:pt idx="12">
                  <c:v>B8-U94</c:v>
                </c:pt>
                <c:pt idx="13">
                  <c:v>U94 - B8</c:v>
                </c:pt>
                <c:pt idx="15">
                  <c:v>U38 Self</c:v>
                </c:pt>
                <c:pt idx="16">
                  <c:v>U50 Self</c:v>
                </c:pt>
                <c:pt idx="17">
                  <c:v>U38 - U50</c:v>
                </c:pt>
                <c:pt idx="18">
                  <c:v>U50 - U38</c:v>
                </c:pt>
                <c:pt idx="20">
                  <c:v>U38 Self</c:v>
                </c:pt>
                <c:pt idx="21">
                  <c:v>U94 Self</c:v>
                </c:pt>
                <c:pt idx="22">
                  <c:v>U38 - U94</c:v>
                </c:pt>
                <c:pt idx="23">
                  <c:v>U94 - U38</c:v>
                </c:pt>
                <c:pt idx="25">
                  <c:v>U50 Self</c:v>
                </c:pt>
                <c:pt idx="26">
                  <c:v>U94 Self</c:v>
                </c:pt>
                <c:pt idx="27">
                  <c:v>U50 - U94</c:v>
                </c:pt>
                <c:pt idx="28">
                  <c:v>U94 - U50</c:v>
                </c:pt>
                <c:pt idx="32">
                  <c:v>Batch </c:v>
                </c:pt>
                <c:pt idx="36">
                  <c:v>U24 Self</c:v>
                </c:pt>
                <c:pt idx="37">
                  <c:v>U94 Self</c:v>
                </c:pt>
                <c:pt idx="38">
                  <c:v>U24-U94</c:v>
                </c:pt>
                <c:pt idx="39">
                  <c:v>U94-U24</c:v>
                </c:pt>
                <c:pt idx="41">
                  <c:v>U24 Self</c:v>
                </c:pt>
                <c:pt idx="42">
                  <c:v>M13 Self</c:v>
                </c:pt>
                <c:pt idx="43">
                  <c:v>U24-M13</c:v>
                </c:pt>
                <c:pt idx="44">
                  <c:v>M13-U24</c:v>
                </c:pt>
                <c:pt idx="46">
                  <c:v>U24 Self</c:v>
                </c:pt>
                <c:pt idx="47">
                  <c:v>U50 Self</c:v>
                </c:pt>
                <c:pt idx="48">
                  <c:v>U24-U50</c:v>
                </c:pt>
                <c:pt idx="49">
                  <c:v>U50-U24</c:v>
                </c:pt>
                <c:pt idx="51">
                  <c:v>U24 Self</c:v>
                </c:pt>
                <c:pt idx="52">
                  <c:v>U32 Self </c:v>
                </c:pt>
                <c:pt idx="53">
                  <c:v>U24-U32</c:v>
                </c:pt>
                <c:pt idx="54">
                  <c:v>U32-U24</c:v>
                </c:pt>
                <c:pt idx="56">
                  <c:v>U24 Self</c:v>
                </c:pt>
                <c:pt idx="57">
                  <c:v>U12 Self</c:v>
                </c:pt>
                <c:pt idx="58">
                  <c:v>U24-U12</c:v>
                </c:pt>
                <c:pt idx="59">
                  <c:v>U12-U24</c:v>
                </c:pt>
                <c:pt idx="61">
                  <c:v>U24 Self</c:v>
                </c:pt>
                <c:pt idx="62">
                  <c:v>U16 Self</c:v>
                </c:pt>
                <c:pt idx="63">
                  <c:v>U24-U16</c:v>
                </c:pt>
                <c:pt idx="64">
                  <c:v>U16-U24</c:v>
                </c:pt>
                <c:pt idx="66">
                  <c:v>U24 Self</c:v>
                </c:pt>
                <c:pt idx="67">
                  <c:v>U4 Self</c:v>
                </c:pt>
                <c:pt idx="68">
                  <c:v>U24-U4</c:v>
                </c:pt>
                <c:pt idx="69">
                  <c:v>U4-U24</c:v>
                </c:pt>
                <c:pt idx="71">
                  <c:v>U94 Self</c:v>
                </c:pt>
                <c:pt idx="72">
                  <c:v>M13 Self</c:v>
                </c:pt>
                <c:pt idx="73">
                  <c:v>U94-M13</c:v>
                </c:pt>
                <c:pt idx="74">
                  <c:v>M13-U94</c:v>
                </c:pt>
                <c:pt idx="76">
                  <c:v>U94 Self</c:v>
                </c:pt>
                <c:pt idx="77">
                  <c:v>U50 Self</c:v>
                </c:pt>
                <c:pt idx="78">
                  <c:v>U94-U50</c:v>
                </c:pt>
                <c:pt idx="79">
                  <c:v>U50-U94</c:v>
                </c:pt>
                <c:pt idx="81">
                  <c:v>U94 Self</c:v>
                </c:pt>
                <c:pt idx="82">
                  <c:v>U32 Self </c:v>
                </c:pt>
                <c:pt idx="83">
                  <c:v>U94-U32</c:v>
                </c:pt>
                <c:pt idx="84">
                  <c:v>U32-U94</c:v>
                </c:pt>
                <c:pt idx="86">
                  <c:v>U94 Self</c:v>
                </c:pt>
                <c:pt idx="87">
                  <c:v>U12 Self</c:v>
                </c:pt>
                <c:pt idx="88">
                  <c:v>U94-U12</c:v>
                </c:pt>
                <c:pt idx="89">
                  <c:v>U12-U94</c:v>
                </c:pt>
                <c:pt idx="91">
                  <c:v>U94 Self</c:v>
                </c:pt>
                <c:pt idx="92">
                  <c:v>U16 Self</c:v>
                </c:pt>
                <c:pt idx="93">
                  <c:v>U94-U16</c:v>
                </c:pt>
                <c:pt idx="94">
                  <c:v>U16-U94</c:v>
                </c:pt>
                <c:pt idx="96">
                  <c:v>U94 Self</c:v>
                </c:pt>
                <c:pt idx="97">
                  <c:v>U4 Self</c:v>
                </c:pt>
                <c:pt idx="98">
                  <c:v>U94-U4</c:v>
                </c:pt>
                <c:pt idx="99">
                  <c:v>U4-U94</c:v>
                </c:pt>
                <c:pt idx="101">
                  <c:v>M13 Self</c:v>
                </c:pt>
                <c:pt idx="102">
                  <c:v>U50 Self</c:v>
                </c:pt>
                <c:pt idx="103">
                  <c:v>M13-U50</c:v>
                </c:pt>
                <c:pt idx="104">
                  <c:v>U50-M13</c:v>
                </c:pt>
                <c:pt idx="106">
                  <c:v>M13 Self</c:v>
                </c:pt>
                <c:pt idx="107">
                  <c:v>U32 Self </c:v>
                </c:pt>
                <c:pt idx="108">
                  <c:v>M13-U32</c:v>
                </c:pt>
                <c:pt idx="109">
                  <c:v>U32-M13</c:v>
                </c:pt>
                <c:pt idx="111">
                  <c:v>M13 Self</c:v>
                </c:pt>
                <c:pt idx="112">
                  <c:v>U12 Self</c:v>
                </c:pt>
                <c:pt idx="113">
                  <c:v>M13-U12</c:v>
                </c:pt>
                <c:pt idx="114">
                  <c:v>U12-M13</c:v>
                </c:pt>
                <c:pt idx="116">
                  <c:v>M13 Self</c:v>
                </c:pt>
                <c:pt idx="117">
                  <c:v>U16 Self</c:v>
                </c:pt>
                <c:pt idx="118">
                  <c:v>M13-U16</c:v>
                </c:pt>
                <c:pt idx="119">
                  <c:v>U16-M13</c:v>
                </c:pt>
                <c:pt idx="121">
                  <c:v>M13 Self</c:v>
                </c:pt>
                <c:pt idx="122">
                  <c:v>U4 Self</c:v>
                </c:pt>
                <c:pt idx="123">
                  <c:v>M13-U4</c:v>
                </c:pt>
                <c:pt idx="124">
                  <c:v>U4-M13</c:v>
                </c:pt>
                <c:pt idx="126">
                  <c:v>U50 Self</c:v>
                </c:pt>
                <c:pt idx="127">
                  <c:v>U32 Self </c:v>
                </c:pt>
                <c:pt idx="128">
                  <c:v>U50-U32</c:v>
                </c:pt>
                <c:pt idx="129">
                  <c:v>U32-U50</c:v>
                </c:pt>
                <c:pt idx="131">
                  <c:v>U50 Self</c:v>
                </c:pt>
                <c:pt idx="132">
                  <c:v>U12 Self</c:v>
                </c:pt>
                <c:pt idx="133">
                  <c:v>U50-U12</c:v>
                </c:pt>
                <c:pt idx="134">
                  <c:v>U12-U50</c:v>
                </c:pt>
                <c:pt idx="136">
                  <c:v>U50 Self</c:v>
                </c:pt>
                <c:pt idx="137">
                  <c:v>U16 Self</c:v>
                </c:pt>
                <c:pt idx="138">
                  <c:v>U50-U16</c:v>
                </c:pt>
                <c:pt idx="139">
                  <c:v>U16-U50</c:v>
                </c:pt>
                <c:pt idx="141">
                  <c:v>U50 Self</c:v>
                </c:pt>
                <c:pt idx="142">
                  <c:v>U4 Self</c:v>
                </c:pt>
                <c:pt idx="143">
                  <c:v>U50-U4</c:v>
                </c:pt>
                <c:pt idx="144">
                  <c:v>U4-U50</c:v>
                </c:pt>
                <c:pt idx="146">
                  <c:v>U32 Self </c:v>
                </c:pt>
                <c:pt idx="147">
                  <c:v>U12 Self</c:v>
                </c:pt>
                <c:pt idx="148">
                  <c:v>U32-U12</c:v>
                </c:pt>
                <c:pt idx="149">
                  <c:v>U12-U32</c:v>
                </c:pt>
                <c:pt idx="151">
                  <c:v>U32 Self </c:v>
                </c:pt>
                <c:pt idx="152">
                  <c:v>U16 Self</c:v>
                </c:pt>
                <c:pt idx="153">
                  <c:v>U32-U16</c:v>
                </c:pt>
                <c:pt idx="154">
                  <c:v>U16-U32</c:v>
                </c:pt>
                <c:pt idx="156">
                  <c:v>U32 Self </c:v>
                </c:pt>
                <c:pt idx="157">
                  <c:v>U4 Self</c:v>
                </c:pt>
                <c:pt idx="158">
                  <c:v>U32-U4</c:v>
                </c:pt>
                <c:pt idx="159">
                  <c:v>U4-U32</c:v>
                </c:pt>
                <c:pt idx="161">
                  <c:v>U12 Self</c:v>
                </c:pt>
                <c:pt idx="162">
                  <c:v>U16 Self</c:v>
                </c:pt>
                <c:pt idx="163">
                  <c:v>U12-U16</c:v>
                </c:pt>
                <c:pt idx="164">
                  <c:v>U16-U12</c:v>
                </c:pt>
                <c:pt idx="166">
                  <c:v>U12 Self</c:v>
                </c:pt>
                <c:pt idx="167">
                  <c:v>U4 Self</c:v>
                </c:pt>
                <c:pt idx="168">
                  <c:v>U12-U4</c:v>
                </c:pt>
                <c:pt idx="169">
                  <c:v>U4-U12</c:v>
                </c:pt>
                <c:pt idx="171">
                  <c:v>U16 Self</c:v>
                </c:pt>
                <c:pt idx="172">
                  <c:v>U4 Self</c:v>
                </c:pt>
                <c:pt idx="173">
                  <c:v>U16-U4</c:v>
                </c:pt>
                <c:pt idx="174">
                  <c:v>U4-U16</c:v>
                </c:pt>
                <c:pt idx="177">
                  <c:v>Batch </c:v>
                </c:pt>
              </c:strCache>
            </c:strRef>
          </c:cat>
          <c:val>
            <c:numRef>
              <c:f>Sheet1!$C$3:$C$180</c:f>
              <c:numCache>
                <c:formatCode>General</c:formatCode>
                <c:ptCount val="178"/>
                <c:pt idx="0">
                  <c:v>2.6873325679295825</c:v>
                </c:pt>
                <c:pt idx="1">
                  <c:v>4.6991968044599624</c:v>
                </c:pt>
                <c:pt idx="2">
                  <c:v>98.373983739837399</c:v>
                </c:pt>
                <c:pt idx="3">
                  <c:v>79.128980591671379</c:v>
                </c:pt>
                <c:pt idx="5">
                  <c:v>2.6873325679295825</c:v>
                </c:pt>
                <c:pt idx="6">
                  <c:v>2.1604938271604937</c:v>
                </c:pt>
                <c:pt idx="7">
                  <c:v>71.640056478766155</c:v>
                </c:pt>
                <c:pt idx="8">
                  <c:v>87.176345666911701</c:v>
                </c:pt>
                <c:pt idx="10">
                  <c:v>2.6873325679295825</c:v>
                </c:pt>
                <c:pt idx="11">
                  <c:v>1.7450022461814914</c:v>
                </c:pt>
                <c:pt idx="12">
                  <c:v>83.684514494373659</c:v>
                </c:pt>
                <c:pt idx="13">
                  <c:v>88.804619543701278</c:v>
                </c:pt>
                <c:pt idx="15">
                  <c:v>4.6991968044599624</c:v>
                </c:pt>
                <c:pt idx="16">
                  <c:v>2.1604938271604937</c:v>
                </c:pt>
                <c:pt idx="17">
                  <c:v>64.123093681917211</c:v>
                </c:pt>
                <c:pt idx="18">
                  <c:v>96.489262371615311</c:v>
                </c:pt>
                <c:pt idx="20">
                  <c:v>4.6991968044599624</c:v>
                </c:pt>
                <c:pt idx="21">
                  <c:v>1.7450022461814914</c:v>
                </c:pt>
                <c:pt idx="22">
                  <c:v>64.123093681917211</c:v>
                </c:pt>
                <c:pt idx="23">
                  <c:v>90.4885549038775</c:v>
                </c:pt>
                <c:pt idx="25">
                  <c:v>2.1604938271604937</c:v>
                </c:pt>
                <c:pt idx="26">
                  <c:v>1.7450022461814914</c:v>
                </c:pt>
                <c:pt idx="27">
                  <c:v>37.473036223036225</c:v>
                </c:pt>
                <c:pt idx="28">
                  <c:v>65.403086910439853</c:v>
                </c:pt>
                <c:pt idx="32">
                  <c:v>75.88288045915165</c:v>
                </c:pt>
                <c:pt idx="36">
                  <c:v>0.90090090090090091</c:v>
                </c:pt>
                <c:pt idx="37">
                  <c:v>1.2647754137115801</c:v>
                </c:pt>
                <c:pt idx="38">
                  <c:v>79.486373165618446</c:v>
                </c:pt>
                <c:pt idx="39">
                  <c:v>23.73305615069685</c:v>
                </c:pt>
                <c:pt idx="41">
                  <c:v>0.90090090090090091</c:v>
                </c:pt>
                <c:pt idx="42">
                  <c:v>32.944361659705748</c:v>
                </c:pt>
                <c:pt idx="43">
                  <c:v>73.624639249639245</c:v>
                </c:pt>
                <c:pt idx="44">
                  <c:v>67.924641868303837</c:v>
                </c:pt>
                <c:pt idx="46">
                  <c:v>0.90090090090090091</c:v>
                </c:pt>
                <c:pt idx="47">
                  <c:v>1.7554012345679011</c:v>
                </c:pt>
                <c:pt idx="48">
                  <c:v>71.942110177404302</c:v>
                </c:pt>
                <c:pt idx="49">
                  <c:v>57.446505425228828</c:v>
                </c:pt>
                <c:pt idx="51">
                  <c:v>0.90090090090090091</c:v>
                </c:pt>
                <c:pt idx="52">
                  <c:v>0</c:v>
                </c:pt>
                <c:pt idx="53">
                  <c:v>63.048931942374566</c:v>
                </c:pt>
                <c:pt idx="54">
                  <c:v>88.47753542583547</c:v>
                </c:pt>
                <c:pt idx="56">
                  <c:v>0.90090090090090091</c:v>
                </c:pt>
                <c:pt idx="57">
                  <c:v>14.53931924882629</c:v>
                </c:pt>
                <c:pt idx="58">
                  <c:v>37.495034308414596</c:v>
                </c:pt>
                <c:pt idx="59">
                  <c:v>79.628311866979757</c:v>
                </c:pt>
                <c:pt idx="61">
                  <c:v>0.90090090090090091</c:v>
                </c:pt>
                <c:pt idx="62">
                  <c:v>1.0101010101010102</c:v>
                </c:pt>
                <c:pt idx="63">
                  <c:v>78.068232166592821</c:v>
                </c:pt>
                <c:pt idx="64">
                  <c:v>82.811967852311611</c:v>
                </c:pt>
                <c:pt idx="66">
                  <c:v>0.90090090090090091</c:v>
                </c:pt>
                <c:pt idx="67">
                  <c:v>1.4419389476913638</c:v>
                </c:pt>
                <c:pt idx="68">
                  <c:v>54.305421673842723</c:v>
                </c:pt>
                <c:pt idx="69">
                  <c:v>34.853801169590646</c:v>
                </c:pt>
                <c:pt idx="71">
                  <c:v>1.2647754137115801</c:v>
                </c:pt>
                <c:pt idx="72">
                  <c:v>32.944361659705748</c:v>
                </c:pt>
                <c:pt idx="73">
                  <c:v>54.915879442195227</c:v>
                </c:pt>
                <c:pt idx="74">
                  <c:v>80</c:v>
                </c:pt>
                <c:pt idx="76">
                  <c:v>1.2647754137115801</c:v>
                </c:pt>
                <c:pt idx="77">
                  <c:v>1.7554012345679011</c:v>
                </c:pt>
                <c:pt idx="78">
                  <c:v>78.560840775165502</c:v>
                </c:pt>
                <c:pt idx="79">
                  <c:v>25.750782378430426</c:v>
                </c:pt>
                <c:pt idx="81">
                  <c:v>1.2647754137115801</c:v>
                </c:pt>
                <c:pt idx="82">
                  <c:v>0</c:v>
                </c:pt>
                <c:pt idx="83">
                  <c:v>4.640593657051947</c:v>
                </c:pt>
                <c:pt idx="84">
                  <c:v>3.5589800036690513</c:v>
                </c:pt>
                <c:pt idx="86">
                  <c:v>1.2647754137115801</c:v>
                </c:pt>
                <c:pt idx="87">
                  <c:v>14.53931924882629</c:v>
                </c:pt>
                <c:pt idx="88">
                  <c:v>19.327894327894327</c:v>
                </c:pt>
                <c:pt idx="89">
                  <c:v>88.44086021505376</c:v>
                </c:pt>
                <c:pt idx="91">
                  <c:v>1.2647754137115801</c:v>
                </c:pt>
                <c:pt idx="92">
                  <c:v>1.0101010101010102</c:v>
                </c:pt>
                <c:pt idx="93">
                  <c:v>66.317016317016311</c:v>
                </c:pt>
                <c:pt idx="94">
                  <c:v>76.937229437229448</c:v>
                </c:pt>
                <c:pt idx="96">
                  <c:v>1.2647754137115801</c:v>
                </c:pt>
                <c:pt idx="97">
                  <c:v>1.4419389476913638</c:v>
                </c:pt>
                <c:pt idx="98">
                  <c:v>84.455782312925166</c:v>
                </c:pt>
                <c:pt idx="99">
                  <c:v>61.940268918724691</c:v>
                </c:pt>
                <c:pt idx="101">
                  <c:v>32.944361659705748</c:v>
                </c:pt>
                <c:pt idx="102">
                  <c:v>1.7554012345679011</c:v>
                </c:pt>
                <c:pt idx="103">
                  <c:v>82.563344972692278</c:v>
                </c:pt>
                <c:pt idx="104">
                  <c:v>65.438224799286346</c:v>
                </c:pt>
                <c:pt idx="106">
                  <c:v>32.944361659705748</c:v>
                </c:pt>
                <c:pt idx="107">
                  <c:v>0</c:v>
                </c:pt>
                <c:pt idx="108">
                  <c:v>61.112914862914863</c:v>
                </c:pt>
                <c:pt idx="109">
                  <c:v>99.145299145299148</c:v>
                </c:pt>
                <c:pt idx="111">
                  <c:v>32.944361659705748</c:v>
                </c:pt>
                <c:pt idx="112">
                  <c:v>14.53931924882629</c:v>
                </c:pt>
                <c:pt idx="113">
                  <c:v>48.162494291526549</c:v>
                </c:pt>
                <c:pt idx="114">
                  <c:v>97.710113960113958</c:v>
                </c:pt>
                <c:pt idx="116">
                  <c:v>32.944361659705748</c:v>
                </c:pt>
                <c:pt idx="117">
                  <c:v>1.0101010101010102</c:v>
                </c:pt>
                <c:pt idx="118">
                  <c:v>79.401615718751259</c:v>
                </c:pt>
                <c:pt idx="119">
                  <c:v>71.322182397451215</c:v>
                </c:pt>
                <c:pt idx="121">
                  <c:v>32.944361659705748</c:v>
                </c:pt>
                <c:pt idx="122">
                  <c:v>1.4419389476913638</c:v>
                </c:pt>
                <c:pt idx="123">
                  <c:v>74.890206411945528</c:v>
                </c:pt>
                <c:pt idx="124">
                  <c:v>85.62573099415205</c:v>
                </c:pt>
                <c:pt idx="126">
                  <c:v>1.7554012345679011</c:v>
                </c:pt>
                <c:pt idx="127">
                  <c:v>0</c:v>
                </c:pt>
                <c:pt idx="128">
                  <c:v>38.5621442767616</c:v>
                </c:pt>
                <c:pt idx="129">
                  <c:v>82.004186289900602</c:v>
                </c:pt>
                <c:pt idx="131">
                  <c:v>1.7554012345679011</c:v>
                </c:pt>
                <c:pt idx="132">
                  <c:v>14.53931924882629</c:v>
                </c:pt>
                <c:pt idx="133">
                  <c:v>18.873034096914694</c:v>
                </c:pt>
                <c:pt idx="134">
                  <c:v>77.272727272727266</c:v>
                </c:pt>
                <c:pt idx="136">
                  <c:v>1.7554012345679011</c:v>
                </c:pt>
                <c:pt idx="137">
                  <c:v>1.0101010101010102</c:v>
                </c:pt>
                <c:pt idx="138">
                  <c:v>40.657113909393537</c:v>
                </c:pt>
                <c:pt idx="139">
                  <c:v>68.863532034887541</c:v>
                </c:pt>
                <c:pt idx="141">
                  <c:v>1.7554012345679011</c:v>
                </c:pt>
                <c:pt idx="142">
                  <c:v>1.4419389476913638</c:v>
                </c:pt>
                <c:pt idx="143">
                  <c:v>42.674061039122627</c:v>
                </c:pt>
                <c:pt idx="144">
                  <c:v>76.524747830166547</c:v>
                </c:pt>
                <c:pt idx="146">
                  <c:v>0</c:v>
                </c:pt>
                <c:pt idx="147">
                  <c:v>14.53931924882629</c:v>
                </c:pt>
                <c:pt idx="148">
                  <c:v>69.881766978541165</c:v>
                </c:pt>
                <c:pt idx="149">
                  <c:v>69.31450945964859</c:v>
                </c:pt>
                <c:pt idx="151">
                  <c:v>0</c:v>
                </c:pt>
                <c:pt idx="152">
                  <c:v>1.0101010101010102</c:v>
                </c:pt>
                <c:pt idx="153">
                  <c:v>89.214600568909745</c:v>
                </c:pt>
                <c:pt idx="154">
                  <c:v>54.012137389202259</c:v>
                </c:pt>
                <c:pt idx="156">
                  <c:v>0</c:v>
                </c:pt>
                <c:pt idx="157">
                  <c:v>1.4419389476913638</c:v>
                </c:pt>
                <c:pt idx="158">
                  <c:v>75.247485110855308</c:v>
                </c:pt>
                <c:pt idx="159">
                  <c:v>46.151571739807032</c:v>
                </c:pt>
                <c:pt idx="161">
                  <c:v>14.53931924882629</c:v>
                </c:pt>
                <c:pt idx="162">
                  <c:v>1.0101010101010102</c:v>
                </c:pt>
                <c:pt idx="163">
                  <c:v>84.523809523809518</c:v>
                </c:pt>
                <c:pt idx="164">
                  <c:v>40.72032558874664</c:v>
                </c:pt>
                <c:pt idx="166">
                  <c:v>14.53931924882629</c:v>
                </c:pt>
                <c:pt idx="167">
                  <c:v>1.4419389476913638</c:v>
                </c:pt>
                <c:pt idx="168">
                  <c:v>6.1840554455892223</c:v>
                </c:pt>
                <c:pt idx="169">
                  <c:v>7.2504389666283799</c:v>
                </c:pt>
                <c:pt idx="171">
                  <c:v>1.0101010101010102</c:v>
                </c:pt>
                <c:pt idx="172">
                  <c:v>1.4419389476913638</c:v>
                </c:pt>
                <c:pt idx="173">
                  <c:v>80.769070010449312</c:v>
                </c:pt>
                <c:pt idx="174">
                  <c:v>48.247386142122984</c:v>
                </c:pt>
                <c:pt idx="177">
                  <c:v>62.507318951469642</c:v>
                </c:pt>
              </c:numCache>
            </c:numRef>
          </c:val>
          <c:extLst>
            <c:ext xmlns:c16="http://schemas.microsoft.com/office/drawing/2014/chart" uri="{C3380CC4-5D6E-409C-BE32-E72D297353CC}">
              <c16:uniqueId val="{0000008C-A42D-4774-9739-A7A84A4515D1}"/>
            </c:ext>
          </c:extLst>
        </c:ser>
        <c:dLbls>
          <c:showLegendKey val="0"/>
          <c:showVal val="0"/>
          <c:showCatName val="0"/>
          <c:showSerName val="0"/>
          <c:showPercent val="0"/>
          <c:showBubbleSize val="0"/>
        </c:dLbls>
        <c:gapWidth val="32"/>
        <c:overlap val="-27"/>
        <c:axId val="492455992"/>
        <c:axId val="492457304"/>
      </c:barChart>
      <c:catAx>
        <c:axId val="492455992"/>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800" b="1" dirty="0">
                    <a:solidFill>
                      <a:schemeClr val="tx1"/>
                    </a:solidFill>
                  </a:rPr>
                  <a:t>Genet</a:t>
                </a:r>
                <a:r>
                  <a:rPr lang="en-US" sz="2800" b="1" baseline="0" dirty="0">
                    <a:solidFill>
                      <a:schemeClr val="tx1"/>
                    </a:solidFill>
                  </a:rPr>
                  <a:t> Cross (Sperm-Ova)</a:t>
                </a:r>
                <a:endParaRPr lang="en-US" sz="2800" b="1" dirty="0">
                  <a:solidFill>
                    <a:schemeClr val="tx1"/>
                  </a:solidFill>
                </a:endParaRPr>
              </a:p>
            </c:rich>
          </c:tx>
          <c:layout>
            <c:manualLayout>
              <c:xMode val="edge"/>
              <c:yMode val="edge"/>
              <c:x val="0.46935587012700569"/>
              <c:y val="0.9336580547642555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492457304"/>
        <c:crosses val="autoZero"/>
        <c:auto val="1"/>
        <c:lblAlgn val="ctr"/>
        <c:lblOffset val="100"/>
        <c:noMultiLvlLbl val="0"/>
      </c:catAx>
      <c:valAx>
        <c:axId val="492457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1" dirty="0">
                    <a:solidFill>
                      <a:schemeClr val="tx1"/>
                    </a:solidFill>
                  </a:rPr>
                  <a:t>%</a:t>
                </a:r>
                <a:r>
                  <a:rPr lang="en-US" sz="2400" b="1" baseline="0" dirty="0">
                    <a:solidFill>
                      <a:schemeClr val="tx1"/>
                    </a:solidFill>
                  </a:rPr>
                  <a:t> Fertilized Ova </a:t>
                </a:r>
                <a:endParaRPr lang="en-US" sz="2400" b="1" dirty="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2455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C60F42A-F50B-450D-9D3D-43F274AD355F}" type="datetimeFigureOut">
              <a:rPr lang="en-US" smtClean="0"/>
              <a:t>4/6/2020</a:t>
            </a:fld>
            <a:endParaRPr lang="en-US"/>
          </a:p>
        </p:txBody>
      </p:sp>
      <p:sp>
        <p:nvSpPr>
          <p:cNvPr id="4" name="Slide Image Placeholder 3"/>
          <p:cNvSpPr>
            <a:spLocks noGrp="1" noRot="1" noChangeAspect="1"/>
          </p:cNvSpPr>
          <p:nvPr>
            <p:ph type="sldImg" idx="2"/>
          </p:nvPr>
        </p:nvSpPr>
        <p:spPr>
          <a:xfrm>
            <a:off x="3009900" y="857250"/>
            <a:ext cx="31242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A732C92-062D-449A-AA95-5CFBCDF1430A}" type="slidenum">
              <a:rPr lang="en-US" smtClean="0"/>
              <a:t>‹#›</a:t>
            </a:fld>
            <a:endParaRPr lang="en-US"/>
          </a:p>
        </p:txBody>
      </p:sp>
    </p:spTree>
    <p:extLst>
      <p:ext uri="{BB962C8B-B14F-4D97-AF65-F5344CB8AC3E}">
        <p14:creationId xmlns:p14="http://schemas.microsoft.com/office/powerpoint/2010/main" val="1395549841"/>
      </p:ext>
    </p:extLst>
  </p:cSld>
  <p:clrMap bg1="lt1" tx1="dk1" bg2="lt2" tx2="dk2" accent1="accent1" accent2="accent2" accent3="accent3" accent4="accent4" accent5="accent5" accent6="accent6" hlink="hlink" folHlink="folHlink"/>
  <p:notesStyle>
    <a:lvl1pPr marL="0" algn="l" defTabSz="4125773" rtl="0" eaLnBrk="1" latinLnBrk="0" hangingPunct="1">
      <a:defRPr sz="5414" kern="1200">
        <a:solidFill>
          <a:schemeClr val="tx1"/>
        </a:solidFill>
        <a:latin typeface="+mn-lt"/>
        <a:ea typeface="+mn-ea"/>
        <a:cs typeface="+mn-cs"/>
      </a:defRPr>
    </a:lvl1pPr>
    <a:lvl2pPr marL="2062886" algn="l" defTabSz="4125773" rtl="0" eaLnBrk="1" latinLnBrk="0" hangingPunct="1">
      <a:defRPr sz="5414" kern="1200">
        <a:solidFill>
          <a:schemeClr val="tx1"/>
        </a:solidFill>
        <a:latin typeface="+mn-lt"/>
        <a:ea typeface="+mn-ea"/>
        <a:cs typeface="+mn-cs"/>
      </a:defRPr>
    </a:lvl2pPr>
    <a:lvl3pPr marL="4125773" algn="l" defTabSz="4125773" rtl="0" eaLnBrk="1" latinLnBrk="0" hangingPunct="1">
      <a:defRPr sz="5414" kern="1200">
        <a:solidFill>
          <a:schemeClr val="tx1"/>
        </a:solidFill>
        <a:latin typeface="+mn-lt"/>
        <a:ea typeface="+mn-ea"/>
        <a:cs typeface="+mn-cs"/>
      </a:defRPr>
    </a:lvl3pPr>
    <a:lvl4pPr marL="6188659" algn="l" defTabSz="4125773" rtl="0" eaLnBrk="1" latinLnBrk="0" hangingPunct="1">
      <a:defRPr sz="5414" kern="1200">
        <a:solidFill>
          <a:schemeClr val="tx1"/>
        </a:solidFill>
        <a:latin typeface="+mn-lt"/>
        <a:ea typeface="+mn-ea"/>
        <a:cs typeface="+mn-cs"/>
      </a:defRPr>
    </a:lvl4pPr>
    <a:lvl5pPr marL="8251546" algn="l" defTabSz="4125773" rtl="0" eaLnBrk="1" latinLnBrk="0" hangingPunct="1">
      <a:defRPr sz="5414" kern="1200">
        <a:solidFill>
          <a:schemeClr val="tx1"/>
        </a:solidFill>
        <a:latin typeface="+mn-lt"/>
        <a:ea typeface="+mn-ea"/>
        <a:cs typeface="+mn-cs"/>
      </a:defRPr>
    </a:lvl5pPr>
    <a:lvl6pPr marL="10314432" algn="l" defTabSz="4125773" rtl="0" eaLnBrk="1" latinLnBrk="0" hangingPunct="1">
      <a:defRPr sz="5414" kern="1200">
        <a:solidFill>
          <a:schemeClr val="tx1"/>
        </a:solidFill>
        <a:latin typeface="+mn-lt"/>
        <a:ea typeface="+mn-ea"/>
        <a:cs typeface="+mn-cs"/>
      </a:defRPr>
    </a:lvl6pPr>
    <a:lvl7pPr marL="12377318" algn="l" defTabSz="4125773" rtl="0" eaLnBrk="1" latinLnBrk="0" hangingPunct="1">
      <a:defRPr sz="5414" kern="1200">
        <a:solidFill>
          <a:schemeClr val="tx1"/>
        </a:solidFill>
        <a:latin typeface="+mn-lt"/>
        <a:ea typeface="+mn-ea"/>
        <a:cs typeface="+mn-cs"/>
      </a:defRPr>
    </a:lvl7pPr>
    <a:lvl8pPr marL="14440205" algn="l" defTabSz="4125773" rtl="0" eaLnBrk="1" latinLnBrk="0" hangingPunct="1">
      <a:defRPr sz="5414" kern="1200">
        <a:solidFill>
          <a:schemeClr val="tx1"/>
        </a:solidFill>
        <a:latin typeface="+mn-lt"/>
        <a:ea typeface="+mn-ea"/>
        <a:cs typeface="+mn-cs"/>
      </a:defRPr>
    </a:lvl8pPr>
    <a:lvl9pPr marL="16503091" algn="l" defTabSz="4125773" rtl="0" eaLnBrk="1" latinLnBrk="0" hangingPunct="1">
      <a:defRPr sz="541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985936"/>
            <a:ext cx="41970960" cy="12733867"/>
          </a:xfrm>
        </p:spPr>
        <p:txBody>
          <a:bodyPr anchor="b"/>
          <a:lstStyle>
            <a:lvl1pPr algn="ctr">
              <a:defRPr sz="32000"/>
            </a:lvl1pPr>
          </a:lstStyle>
          <a:p>
            <a:r>
              <a:rPr lang="en-US"/>
              <a:t>Click to edit Master title style</a:t>
            </a:r>
            <a:endParaRPr lang="en-US" dirty="0"/>
          </a:p>
        </p:txBody>
      </p:sp>
      <p:sp>
        <p:nvSpPr>
          <p:cNvPr id="3" name="Subtitle 2"/>
          <p:cNvSpPr>
            <a:spLocks noGrp="1"/>
          </p:cNvSpPr>
          <p:nvPr>
            <p:ph type="subTitle" idx="1"/>
          </p:nvPr>
        </p:nvSpPr>
        <p:spPr>
          <a:xfrm>
            <a:off x="6172200" y="19210869"/>
            <a:ext cx="37033200" cy="8830731"/>
          </a:xfrm>
        </p:spPr>
        <p:txBody>
          <a:bodyPr/>
          <a:lstStyle>
            <a:lvl1pPr marL="0" indent="0" algn="ctr">
              <a:buNone/>
              <a:defRPr sz="12800"/>
            </a:lvl1pPr>
            <a:lvl2pPr marL="2438385" indent="0" algn="ctr">
              <a:buNone/>
              <a:defRPr sz="10667"/>
            </a:lvl2pPr>
            <a:lvl3pPr marL="4876770" indent="0" algn="ctr">
              <a:buNone/>
              <a:defRPr sz="9600"/>
            </a:lvl3pPr>
            <a:lvl4pPr marL="7315154" indent="0" algn="ctr">
              <a:buNone/>
              <a:defRPr sz="8533"/>
            </a:lvl4pPr>
            <a:lvl5pPr marL="9753539" indent="0" algn="ctr">
              <a:buNone/>
              <a:defRPr sz="8533"/>
            </a:lvl5pPr>
            <a:lvl6pPr marL="12191924" indent="0" algn="ctr">
              <a:buNone/>
              <a:defRPr sz="8533"/>
            </a:lvl6pPr>
            <a:lvl7pPr marL="14630309" indent="0" algn="ctr">
              <a:buNone/>
              <a:defRPr sz="8533"/>
            </a:lvl7pPr>
            <a:lvl8pPr marL="17068693" indent="0" algn="ctr">
              <a:buNone/>
              <a:defRPr sz="8533"/>
            </a:lvl8pPr>
            <a:lvl9pPr marL="19507078" indent="0" algn="ctr">
              <a:buNone/>
              <a:defRPr sz="85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4F434E-BE48-4674-B42E-C5B41F436F85}"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157049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F434E-BE48-4674-B42E-C5B41F436F85}"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66794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947334"/>
            <a:ext cx="1064704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947334"/>
            <a:ext cx="3132391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F434E-BE48-4674-B42E-C5B41F436F85}"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306933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4F434E-BE48-4674-B42E-C5B41F436F85}"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364283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9118611"/>
            <a:ext cx="42588180" cy="15214597"/>
          </a:xfrm>
        </p:spPr>
        <p:txBody>
          <a:bodyPr anchor="b"/>
          <a:lstStyle>
            <a:lvl1pPr>
              <a:defRPr sz="32000"/>
            </a:lvl1pPr>
          </a:lstStyle>
          <a:p>
            <a:r>
              <a:rPr lang="en-US"/>
              <a:t>Click to edit Master title style</a:t>
            </a:r>
            <a:endParaRPr lang="en-US" dirty="0"/>
          </a:p>
        </p:txBody>
      </p:sp>
      <p:sp>
        <p:nvSpPr>
          <p:cNvPr id="3" name="Text Placeholder 2"/>
          <p:cNvSpPr>
            <a:spLocks noGrp="1"/>
          </p:cNvSpPr>
          <p:nvPr>
            <p:ph type="body" idx="1"/>
          </p:nvPr>
        </p:nvSpPr>
        <p:spPr>
          <a:xfrm>
            <a:off x="3368995" y="24477144"/>
            <a:ext cx="42588180" cy="8000997"/>
          </a:xfrm>
        </p:spPr>
        <p:txBody>
          <a:bodyPr/>
          <a:lstStyle>
            <a:lvl1pPr marL="0" indent="0">
              <a:buNone/>
              <a:defRPr sz="12800">
                <a:solidFill>
                  <a:schemeClr val="tx1"/>
                </a:solidFill>
              </a:defRPr>
            </a:lvl1pPr>
            <a:lvl2pPr marL="2438385" indent="0">
              <a:buNone/>
              <a:defRPr sz="10667">
                <a:solidFill>
                  <a:schemeClr val="tx1">
                    <a:tint val="75000"/>
                  </a:schemeClr>
                </a:solidFill>
              </a:defRPr>
            </a:lvl2pPr>
            <a:lvl3pPr marL="4876770" indent="0">
              <a:buNone/>
              <a:defRPr sz="9600">
                <a:solidFill>
                  <a:schemeClr val="tx1">
                    <a:tint val="75000"/>
                  </a:schemeClr>
                </a:solidFill>
              </a:defRPr>
            </a:lvl3pPr>
            <a:lvl4pPr marL="7315154" indent="0">
              <a:buNone/>
              <a:defRPr sz="8533">
                <a:solidFill>
                  <a:schemeClr val="tx1">
                    <a:tint val="75000"/>
                  </a:schemeClr>
                </a:solidFill>
              </a:defRPr>
            </a:lvl4pPr>
            <a:lvl5pPr marL="9753539" indent="0">
              <a:buNone/>
              <a:defRPr sz="8533">
                <a:solidFill>
                  <a:schemeClr val="tx1">
                    <a:tint val="75000"/>
                  </a:schemeClr>
                </a:solidFill>
              </a:defRPr>
            </a:lvl5pPr>
            <a:lvl6pPr marL="12191924" indent="0">
              <a:buNone/>
              <a:defRPr sz="8533">
                <a:solidFill>
                  <a:schemeClr val="tx1">
                    <a:tint val="75000"/>
                  </a:schemeClr>
                </a:solidFill>
              </a:defRPr>
            </a:lvl6pPr>
            <a:lvl7pPr marL="14630309" indent="0">
              <a:buNone/>
              <a:defRPr sz="8533">
                <a:solidFill>
                  <a:schemeClr val="tx1">
                    <a:tint val="75000"/>
                  </a:schemeClr>
                </a:solidFill>
              </a:defRPr>
            </a:lvl7pPr>
            <a:lvl8pPr marL="17068693" indent="0">
              <a:buNone/>
              <a:defRPr sz="8533">
                <a:solidFill>
                  <a:schemeClr val="tx1">
                    <a:tint val="75000"/>
                  </a:schemeClr>
                </a:solidFill>
              </a:defRPr>
            </a:lvl8pPr>
            <a:lvl9pPr marL="19507078" indent="0">
              <a:buNone/>
              <a:defRPr sz="85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4F434E-BE48-4674-B42E-C5B41F436F85}" type="datetimeFigureOut">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350161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9736667"/>
            <a:ext cx="2098548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9736667"/>
            <a:ext cx="2098548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F434E-BE48-4674-B42E-C5B41F436F85}"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282809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947342"/>
            <a:ext cx="4258818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966203"/>
            <a:ext cx="20889036"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4" name="Content Placeholder 3"/>
          <p:cNvSpPr>
            <a:spLocks noGrp="1"/>
          </p:cNvSpPr>
          <p:nvPr>
            <p:ph sz="half" idx="2"/>
          </p:nvPr>
        </p:nvSpPr>
        <p:spPr>
          <a:xfrm>
            <a:off x="3401147" y="13360400"/>
            <a:ext cx="20889036"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966203"/>
            <a:ext cx="20991911" cy="4394197"/>
          </a:xfrm>
        </p:spPr>
        <p:txBody>
          <a:bodyPr anchor="b"/>
          <a:lstStyle>
            <a:lvl1pPr marL="0" indent="0">
              <a:buNone/>
              <a:defRPr sz="12800" b="1"/>
            </a:lvl1pPr>
            <a:lvl2pPr marL="2438385" indent="0">
              <a:buNone/>
              <a:defRPr sz="10667" b="1"/>
            </a:lvl2pPr>
            <a:lvl3pPr marL="4876770" indent="0">
              <a:buNone/>
              <a:defRPr sz="9600" b="1"/>
            </a:lvl3pPr>
            <a:lvl4pPr marL="7315154" indent="0">
              <a:buNone/>
              <a:defRPr sz="8533" b="1"/>
            </a:lvl4pPr>
            <a:lvl5pPr marL="9753539" indent="0">
              <a:buNone/>
              <a:defRPr sz="8533" b="1"/>
            </a:lvl5pPr>
            <a:lvl6pPr marL="12191924" indent="0">
              <a:buNone/>
              <a:defRPr sz="8533" b="1"/>
            </a:lvl6pPr>
            <a:lvl7pPr marL="14630309" indent="0">
              <a:buNone/>
              <a:defRPr sz="8533" b="1"/>
            </a:lvl7pPr>
            <a:lvl8pPr marL="17068693" indent="0">
              <a:buNone/>
              <a:defRPr sz="8533" b="1"/>
            </a:lvl8pPr>
            <a:lvl9pPr marL="19507078" indent="0">
              <a:buNone/>
              <a:defRPr sz="8533" b="1"/>
            </a:lvl9pPr>
          </a:lstStyle>
          <a:p>
            <a:pPr lvl="0"/>
            <a:r>
              <a:rPr lang="en-US"/>
              <a:t>Click to edit Master text styles</a:t>
            </a:r>
          </a:p>
        </p:txBody>
      </p:sp>
      <p:sp>
        <p:nvSpPr>
          <p:cNvPr id="6" name="Content Placeholder 5"/>
          <p:cNvSpPr>
            <a:spLocks noGrp="1"/>
          </p:cNvSpPr>
          <p:nvPr>
            <p:ph sz="quarter" idx="4"/>
          </p:nvPr>
        </p:nvSpPr>
        <p:spPr>
          <a:xfrm>
            <a:off x="24997413" y="13360400"/>
            <a:ext cx="20991911"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4F434E-BE48-4674-B42E-C5B41F436F85}" type="datetimeFigureOut">
              <a:rPr lang="en-US" smtClean="0"/>
              <a:t>4/6/2020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2845249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F434E-BE48-4674-B42E-C5B41F436F85}" type="datetimeFigureOut">
              <a:rPr lang="en-US" smtClean="0"/>
              <a:t>4/6/2020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254198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F434E-BE48-4674-B42E-C5B41F436F85}" type="datetimeFigureOut">
              <a:rPr lang="en-US" smtClean="0"/>
              <a:t>4/6/2020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1905628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438400"/>
            <a:ext cx="15925561" cy="8534400"/>
          </a:xfrm>
        </p:spPr>
        <p:txBody>
          <a:bodyPr anchor="b"/>
          <a:lstStyle>
            <a:lvl1pPr>
              <a:defRPr sz="17067"/>
            </a:lvl1pPr>
          </a:lstStyle>
          <a:p>
            <a:r>
              <a:rPr lang="en-US"/>
              <a:t>Click to edit Master title style</a:t>
            </a:r>
            <a:endParaRPr lang="en-US" dirty="0"/>
          </a:p>
        </p:txBody>
      </p:sp>
      <p:sp>
        <p:nvSpPr>
          <p:cNvPr id="3" name="Content Placeholder 2"/>
          <p:cNvSpPr>
            <a:spLocks noGrp="1"/>
          </p:cNvSpPr>
          <p:nvPr>
            <p:ph idx="1"/>
          </p:nvPr>
        </p:nvSpPr>
        <p:spPr>
          <a:xfrm>
            <a:off x="20991911" y="5266275"/>
            <a:ext cx="24997410" cy="25992667"/>
          </a:xfrm>
        </p:spPr>
        <p:txBody>
          <a:bodyPr/>
          <a:lstStyle>
            <a:lvl1pPr>
              <a:defRPr sz="17067"/>
            </a:lvl1pPr>
            <a:lvl2pPr>
              <a:defRPr sz="14933"/>
            </a:lvl2pPr>
            <a:lvl3pPr>
              <a:defRPr sz="12800"/>
            </a:lvl3pPr>
            <a:lvl4pPr>
              <a:defRPr sz="10667"/>
            </a:lvl4pPr>
            <a:lvl5pPr>
              <a:defRPr sz="10667"/>
            </a:lvl5pPr>
            <a:lvl6pPr>
              <a:defRPr sz="10667"/>
            </a:lvl6pPr>
            <a:lvl7pPr>
              <a:defRPr sz="10667"/>
            </a:lvl7pPr>
            <a:lvl8pPr>
              <a:defRPr sz="10667"/>
            </a:lvl8pPr>
            <a:lvl9pPr>
              <a:defRPr sz="10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10972800"/>
            <a:ext cx="15925561"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E54F434E-BE48-4674-B42E-C5B41F436F85}"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3446743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438400"/>
            <a:ext cx="15925561" cy="8534400"/>
          </a:xfrm>
        </p:spPr>
        <p:txBody>
          <a:bodyPr anchor="b"/>
          <a:lstStyle>
            <a:lvl1pPr>
              <a:defRPr sz="17067"/>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5266275"/>
            <a:ext cx="24997410" cy="25992667"/>
          </a:xfrm>
        </p:spPr>
        <p:txBody>
          <a:bodyPr anchor="t"/>
          <a:lstStyle>
            <a:lvl1pPr marL="0" indent="0">
              <a:buNone/>
              <a:defRPr sz="17067"/>
            </a:lvl1pPr>
            <a:lvl2pPr marL="2438385" indent="0">
              <a:buNone/>
              <a:defRPr sz="14933"/>
            </a:lvl2pPr>
            <a:lvl3pPr marL="4876770" indent="0">
              <a:buNone/>
              <a:defRPr sz="12800"/>
            </a:lvl3pPr>
            <a:lvl4pPr marL="7315154" indent="0">
              <a:buNone/>
              <a:defRPr sz="10667"/>
            </a:lvl4pPr>
            <a:lvl5pPr marL="9753539" indent="0">
              <a:buNone/>
              <a:defRPr sz="10667"/>
            </a:lvl5pPr>
            <a:lvl6pPr marL="12191924" indent="0">
              <a:buNone/>
              <a:defRPr sz="10667"/>
            </a:lvl6pPr>
            <a:lvl7pPr marL="14630309" indent="0">
              <a:buNone/>
              <a:defRPr sz="10667"/>
            </a:lvl7pPr>
            <a:lvl8pPr marL="17068693" indent="0">
              <a:buNone/>
              <a:defRPr sz="10667"/>
            </a:lvl8pPr>
            <a:lvl9pPr marL="19507078" indent="0">
              <a:buNone/>
              <a:defRPr sz="10667"/>
            </a:lvl9pPr>
          </a:lstStyle>
          <a:p>
            <a:r>
              <a:rPr lang="en-US"/>
              <a:t>Click icon to add picture</a:t>
            </a:r>
            <a:endParaRPr lang="en-US" dirty="0"/>
          </a:p>
        </p:txBody>
      </p:sp>
      <p:sp>
        <p:nvSpPr>
          <p:cNvPr id="4" name="Text Placeholder 3"/>
          <p:cNvSpPr>
            <a:spLocks noGrp="1"/>
          </p:cNvSpPr>
          <p:nvPr>
            <p:ph type="body" sz="half" idx="2"/>
          </p:nvPr>
        </p:nvSpPr>
        <p:spPr>
          <a:xfrm>
            <a:off x="3401142" y="10972800"/>
            <a:ext cx="15925561" cy="20328469"/>
          </a:xfrm>
        </p:spPr>
        <p:txBody>
          <a:bodyPr/>
          <a:lstStyle>
            <a:lvl1pPr marL="0" indent="0">
              <a:buNone/>
              <a:defRPr sz="8533"/>
            </a:lvl1pPr>
            <a:lvl2pPr marL="2438385" indent="0">
              <a:buNone/>
              <a:defRPr sz="7467"/>
            </a:lvl2pPr>
            <a:lvl3pPr marL="4876770" indent="0">
              <a:buNone/>
              <a:defRPr sz="6400"/>
            </a:lvl3pPr>
            <a:lvl4pPr marL="7315154" indent="0">
              <a:buNone/>
              <a:defRPr sz="5333"/>
            </a:lvl4pPr>
            <a:lvl5pPr marL="9753539" indent="0">
              <a:buNone/>
              <a:defRPr sz="5333"/>
            </a:lvl5pPr>
            <a:lvl6pPr marL="12191924" indent="0">
              <a:buNone/>
              <a:defRPr sz="5333"/>
            </a:lvl6pPr>
            <a:lvl7pPr marL="14630309" indent="0">
              <a:buNone/>
              <a:defRPr sz="5333"/>
            </a:lvl7pPr>
            <a:lvl8pPr marL="17068693" indent="0">
              <a:buNone/>
              <a:defRPr sz="5333"/>
            </a:lvl8pPr>
            <a:lvl9pPr marL="19507078" indent="0">
              <a:buNone/>
              <a:defRPr sz="5333"/>
            </a:lvl9pPr>
          </a:lstStyle>
          <a:p>
            <a:pPr lvl="0"/>
            <a:r>
              <a:rPr lang="en-US"/>
              <a:t>Click to edit Master text styles</a:t>
            </a:r>
          </a:p>
        </p:txBody>
      </p:sp>
      <p:sp>
        <p:nvSpPr>
          <p:cNvPr id="5" name="Date Placeholder 4"/>
          <p:cNvSpPr>
            <a:spLocks noGrp="1"/>
          </p:cNvSpPr>
          <p:nvPr>
            <p:ph type="dt" sz="half" idx="10"/>
          </p:nvPr>
        </p:nvSpPr>
        <p:spPr/>
        <p:txBody>
          <a:bodyPr/>
          <a:lstStyle/>
          <a:p>
            <a:fld id="{E54F434E-BE48-4674-B42E-C5B41F436F85}" type="datetimeFigureOut">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D93825-1AA4-47A8-AB7C-B088EC1ACC58}" type="slidenum">
              <a:rPr lang="en-US" smtClean="0"/>
              <a:t>‹#›</a:t>
            </a:fld>
            <a:endParaRPr lang="en-US"/>
          </a:p>
        </p:txBody>
      </p:sp>
    </p:spTree>
    <p:extLst>
      <p:ext uri="{BB962C8B-B14F-4D97-AF65-F5344CB8AC3E}">
        <p14:creationId xmlns:p14="http://schemas.microsoft.com/office/powerpoint/2010/main" val="3641062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947342"/>
            <a:ext cx="4258818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9736667"/>
            <a:ext cx="4258818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3900542"/>
            <a:ext cx="11109960" cy="1947333"/>
          </a:xfrm>
          <a:prstGeom prst="rect">
            <a:avLst/>
          </a:prstGeom>
        </p:spPr>
        <p:txBody>
          <a:bodyPr vert="horz" lIns="91440" tIns="45720" rIns="91440" bIns="45720" rtlCol="0" anchor="ctr"/>
          <a:lstStyle>
            <a:lvl1pPr algn="l">
              <a:defRPr sz="6400">
                <a:solidFill>
                  <a:schemeClr val="tx1">
                    <a:tint val="75000"/>
                  </a:schemeClr>
                </a:solidFill>
              </a:defRPr>
            </a:lvl1pPr>
          </a:lstStyle>
          <a:p>
            <a:fld id="{E54F434E-BE48-4674-B42E-C5B41F436F85}" type="datetimeFigureOut">
              <a:rPr lang="en-US" smtClean="0"/>
              <a:t>4/6/2020</a:t>
            </a:fld>
            <a:endParaRPr lang="en-US"/>
          </a:p>
        </p:txBody>
      </p:sp>
      <p:sp>
        <p:nvSpPr>
          <p:cNvPr id="5" name="Footer Placeholder 4"/>
          <p:cNvSpPr>
            <a:spLocks noGrp="1"/>
          </p:cNvSpPr>
          <p:nvPr>
            <p:ph type="ftr" sz="quarter" idx="3"/>
          </p:nvPr>
        </p:nvSpPr>
        <p:spPr>
          <a:xfrm>
            <a:off x="16356330" y="33900542"/>
            <a:ext cx="16664940" cy="1947333"/>
          </a:xfrm>
          <a:prstGeom prst="rect">
            <a:avLst/>
          </a:prstGeom>
        </p:spPr>
        <p:txBody>
          <a:bodyPr vert="horz" lIns="91440" tIns="45720" rIns="91440" bIns="45720" rtlCol="0" anchor="ctr"/>
          <a:lstStyle>
            <a:lvl1pPr algn="ctr">
              <a:defRPr sz="6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3900542"/>
            <a:ext cx="11109960" cy="1947333"/>
          </a:xfrm>
          <a:prstGeom prst="rect">
            <a:avLst/>
          </a:prstGeom>
        </p:spPr>
        <p:txBody>
          <a:bodyPr vert="horz" lIns="91440" tIns="45720" rIns="91440" bIns="45720" rtlCol="0" anchor="ctr"/>
          <a:lstStyle>
            <a:lvl1pPr algn="r">
              <a:defRPr sz="6400">
                <a:solidFill>
                  <a:schemeClr val="tx1">
                    <a:tint val="75000"/>
                  </a:schemeClr>
                </a:solidFill>
              </a:defRPr>
            </a:lvl1pPr>
          </a:lstStyle>
          <a:p>
            <a:fld id="{2DD93825-1AA4-47A8-AB7C-B088EC1ACC58}" type="slidenum">
              <a:rPr lang="en-US" smtClean="0"/>
              <a:t>‹#›</a:t>
            </a:fld>
            <a:endParaRPr lang="en-US"/>
          </a:p>
        </p:txBody>
      </p:sp>
    </p:spTree>
    <p:extLst>
      <p:ext uri="{BB962C8B-B14F-4D97-AF65-F5344CB8AC3E}">
        <p14:creationId xmlns:p14="http://schemas.microsoft.com/office/powerpoint/2010/main" val="1691079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876770" rtl="0" eaLnBrk="1" latinLnBrk="0" hangingPunct="1">
        <a:lnSpc>
          <a:spcPct val="90000"/>
        </a:lnSpc>
        <a:spcBef>
          <a:spcPct val="0"/>
        </a:spcBef>
        <a:buNone/>
        <a:defRPr sz="23467" kern="1200">
          <a:solidFill>
            <a:schemeClr val="tx1"/>
          </a:solidFill>
          <a:latin typeface="+mj-lt"/>
          <a:ea typeface="+mj-ea"/>
          <a:cs typeface="+mj-cs"/>
        </a:defRPr>
      </a:lvl1pPr>
    </p:titleStyle>
    <p:bodyStyle>
      <a:lvl1pPr marL="1219192" indent="-1219192" algn="l" defTabSz="4876770" rtl="0" eaLnBrk="1" latinLnBrk="0" hangingPunct="1">
        <a:lnSpc>
          <a:spcPct val="90000"/>
        </a:lnSpc>
        <a:spcBef>
          <a:spcPts val="5333"/>
        </a:spcBef>
        <a:buFont typeface="Arial" panose="020B0604020202020204" pitchFamily="34" charset="0"/>
        <a:buChar char="•"/>
        <a:defRPr sz="14933" kern="1200">
          <a:solidFill>
            <a:schemeClr val="tx1"/>
          </a:solidFill>
          <a:latin typeface="+mn-lt"/>
          <a:ea typeface="+mn-ea"/>
          <a:cs typeface="+mn-cs"/>
        </a:defRPr>
      </a:lvl1pPr>
      <a:lvl2pPr marL="3657577" indent="-1219192" algn="l" defTabSz="4876770" rtl="0" eaLnBrk="1" latinLnBrk="0" hangingPunct="1">
        <a:lnSpc>
          <a:spcPct val="90000"/>
        </a:lnSpc>
        <a:spcBef>
          <a:spcPts val="2667"/>
        </a:spcBef>
        <a:buFont typeface="Arial" panose="020B0604020202020204" pitchFamily="34" charset="0"/>
        <a:buChar char="•"/>
        <a:defRPr sz="12800" kern="1200">
          <a:solidFill>
            <a:schemeClr val="tx1"/>
          </a:solidFill>
          <a:latin typeface="+mn-lt"/>
          <a:ea typeface="+mn-ea"/>
          <a:cs typeface="+mn-cs"/>
        </a:defRPr>
      </a:lvl2pPr>
      <a:lvl3pPr marL="6095962" indent="-1219192" algn="l" defTabSz="4876770" rtl="0" eaLnBrk="1" latinLnBrk="0" hangingPunct="1">
        <a:lnSpc>
          <a:spcPct val="90000"/>
        </a:lnSpc>
        <a:spcBef>
          <a:spcPts val="2667"/>
        </a:spcBef>
        <a:buFont typeface="Arial" panose="020B0604020202020204" pitchFamily="34" charset="0"/>
        <a:buChar char="•"/>
        <a:defRPr sz="10667" kern="1200">
          <a:solidFill>
            <a:schemeClr val="tx1"/>
          </a:solidFill>
          <a:latin typeface="+mn-lt"/>
          <a:ea typeface="+mn-ea"/>
          <a:cs typeface="+mn-cs"/>
        </a:defRPr>
      </a:lvl3pPr>
      <a:lvl4pPr marL="8534347"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4pPr>
      <a:lvl5pPr marL="1097273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5pPr>
      <a:lvl6pPr marL="1341111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6pPr>
      <a:lvl7pPr marL="15849501"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7pPr>
      <a:lvl8pPr marL="18287886"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8pPr>
      <a:lvl9pPr marL="20726270" indent="-1219192" algn="l" defTabSz="4876770" rtl="0" eaLnBrk="1" latinLnBrk="0" hangingPunct="1">
        <a:lnSpc>
          <a:spcPct val="90000"/>
        </a:lnSpc>
        <a:spcBef>
          <a:spcPts val="2667"/>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876770" rtl="0" eaLnBrk="1" latinLnBrk="0" hangingPunct="1">
        <a:defRPr sz="9600" kern="1200">
          <a:solidFill>
            <a:schemeClr val="tx1"/>
          </a:solidFill>
          <a:latin typeface="+mn-lt"/>
          <a:ea typeface="+mn-ea"/>
          <a:cs typeface="+mn-cs"/>
        </a:defRPr>
      </a:lvl1pPr>
      <a:lvl2pPr marL="2438385" algn="l" defTabSz="4876770" rtl="0" eaLnBrk="1" latinLnBrk="0" hangingPunct="1">
        <a:defRPr sz="9600" kern="1200">
          <a:solidFill>
            <a:schemeClr val="tx1"/>
          </a:solidFill>
          <a:latin typeface="+mn-lt"/>
          <a:ea typeface="+mn-ea"/>
          <a:cs typeface="+mn-cs"/>
        </a:defRPr>
      </a:lvl2pPr>
      <a:lvl3pPr marL="4876770" algn="l" defTabSz="4876770" rtl="0" eaLnBrk="1" latinLnBrk="0" hangingPunct="1">
        <a:defRPr sz="9600" kern="1200">
          <a:solidFill>
            <a:schemeClr val="tx1"/>
          </a:solidFill>
          <a:latin typeface="+mn-lt"/>
          <a:ea typeface="+mn-ea"/>
          <a:cs typeface="+mn-cs"/>
        </a:defRPr>
      </a:lvl3pPr>
      <a:lvl4pPr marL="7315154" algn="l" defTabSz="4876770" rtl="0" eaLnBrk="1" latinLnBrk="0" hangingPunct="1">
        <a:defRPr sz="9600" kern="1200">
          <a:solidFill>
            <a:schemeClr val="tx1"/>
          </a:solidFill>
          <a:latin typeface="+mn-lt"/>
          <a:ea typeface="+mn-ea"/>
          <a:cs typeface="+mn-cs"/>
        </a:defRPr>
      </a:lvl4pPr>
      <a:lvl5pPr marL="9753539" algn="l" defTabSz="4876770" rtl="0" eaLnBrk="1" latinLnBrk="0" hangingPunct="1">
        <a:defRPr sz="9600" kern="1200">
          <a:solidFill>
            <a:schemeClr val="tx1"/>
          </a:solidFill>
          <a:latin typeface="+mn-lt"/>
          <a:ea typeface="+mn-ea"/>
          <a:cs typeface="+mn-cs"/>
        </a:defRPr>
      </a:lvl5pPr>
      <a:lvl6pPr marL="12191924" algn="l" defTabSz="4876770" rtl="0" eaLnBrk="1" latinLnBrk="0" hangingPunct="1">
        <a:defRPr sz="9600" kern="1200">
          <a:solidFill>
            <a:schemeClr val="tx1"/>
          </a:solidFill>
          <a:latin typeface="+mn-lt"/>
          <a:ea typeface="+mn-ea"/>
          <a:cs typeface="+mn-cs"/>
        </a:defRPr>
      </a:lvl6pPr>
      <a:lvl7pPr marL="14630309" algn="l" defTabSz="4876770" rtl="0" eaLnBrk="1" latinLnBrk="0" hangingPunct="1">
        <a:defRPr sz="9600" kern="1200">
          <a:solidFill>
            <a:schemeClr val="tx1"/>
          </a:solidFill>
          <a:latin typeface="+mn-lt"/>
          <a:ea typeface="+mn-ea"/>
          <a:cs typeface="+mn-cs"/>
        </a:defRPr>
      </a:lvl7pPr>
      <a:lvl8pPr marL="17068693" algn="l" defTabSz="4876770" rtl="0" eaLnBrk="1" latinLnBrk="0" hangingPunct="1">
        <a:defRPr sz="9600" kern="1200">
          <a:solidFill>
            <a:schemeClr val="tx1"/>
          </a:solidFill>
          <a:latin typeface="+mn-lt"/>
          <a:ea typeface="+mn-ea"/>
          <a:cs typeface="+mn-cs"/>
        </a:defRPr>
      </a:lvl8pPr>
      <a:lvl9pPr marL="19507078" algn="l" defTabSz="4876770" rtl="0" eaLnBrk="1" latinLnBrk="0" hangingPunct="1">
        <a:defRPr sz="9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tif"/><Relationship Id="rId18" Type="http://schemas.openxmlformats.org/officeDocument/2006/relationships/image" Target="../media/image16.jpg"/><Relationship Id="rId3" Type="http://schemas.openxmlformats.org/officeDocument/2006/relationships/image" Target="../media/image2.jpg"/><Relationship Id="rId7" Type="http://schemas.openxmlformats.org/officeDocument/2006/relationships/chart" Target="../charts/chart1.xml"/><Relationship Id="rId12" Type="http://schemas.openxmlformats.org/officeDocument/2006/relationships/image" Target="../media/image10.jpeg"/><Relationship Id="rId17" Type="http://schemas.openxmlformats.org/officeDocument/2006/relationships/image" Target="../media/image15.tiff"/><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jpg"/><Relationship Id="rId15" Type="http://schemas.openxmlformats.org/officeDocument/2006/relationships/image" Target="../media/image13.tif"/><Relationship Id="rId10" Type="http://schemas.openxmlformats.org/officeDocument/2006/relationships/image" Target="../media/image8.png"/><Relationship Id="rId4" Type="http://schemas.openxmlformats.org/officeDocument/2006/relationships/image" Target="../media/image3.jpg"/><Relationship Id="rId9" Type="http://schemas.openxmlformats.org/officeDocument/2006/relationships/image" Target="../media/image7.jpg"/><Relationship Id="rId14" Type="http://schemas.openxmlformats.org/officeDocument/2006/relationships/image" Target="../media/image1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8E7BB3-32A6-47AF-885A-EEA19A2D6A2F}"/>
              </a:ext>
            </a:extLst>
          </p:cNvPr>
          <p:cNvSpPr/>
          <p:nvPr/>
        </p:nvSpPr>
        <p:spPr>
          <a:xfrm>
            <a:off x="-132936" y="-113321"/>
            <a:ext cx="49510536" cy="4875829"/>
          </a:xfrm>
          <a:prstGeom prst="rect">
            <a:avLst/>
          </a:prstGeo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000" dirty="0">
              <a:solidFill>
                <a:schemeClr val="accent4">
                  <a:lumMod val="75000"/>
                </a:schemeClr>
              </a:solidFill>
            </a:endParaRPr>
          </a:p>
        </p:txBody>
      </p:sp>
      <p:sp>
        <p:nvSpPr>
          <p:cNvPr id="19" name="TextBox 18">
            <a:extLst>
              <a:ext uri="{FF2B5EF4-FFF2-40B4-BE49-F238E27FC236}">
                <a16:creationId xmlns:a16="http://schemas.microsoft.com/office/drawing/2014/main" id="{A1FB84BC-DFD0-4EAB-9592-C79110809846}"/>
              </a:ext>
            </a:extLst>
          </p:cNvPr>
          <p:cNvSpPr txBox="1"/>
          <p:nvPr/>
        </p:nvSpPr>
        <p:spPr>
          <a:xfrm>
            <a:off x="441649" y="-138467"/>
            <a:ext cx="47157765" cy="2215991"/>
          </a:xfrm>
          <a:prstGeom prst="rect">
            <a:avLst/>
          </a:prstGeom>
          <a:noFill/>
        </p:spPr>
        <p:txBody>
          <a:bodyPr wrap="square" rtlCol="0">
            <a:spAutoFit/>
          </a:bodyPr>
          <a:lstStyle/>
          <a:p>
            <a:pPr algn="ctr"/>
            <a:r>
              <a:rPr lang="en-US" sz="13800" dirty="0">
                <a:solidFill>
                  <a:schemeClr val="bg1"/>
                </a:solidFill>
              </a:rPr>
              <a:t>Observations of Fertilization Trends for </a:t>
            </a:r>
            <a:r>
              <a:rPr lang="en-US" sz="13800" i="1" dirty="0">
                <a:solidFill>
                  <a:schemeClr val="bg1"/>
                </a:solidFill>
              </a:rPr>
              <a:t>Acropora</a:t>
            </a:r>
            <a:r>
              <a:rPr lang="en-US" sz="13800" dirty="0">
                <a:solidFill>
                  <a:schemeClr val="bg1"/>
                </a:solidFill>
              </a:rPr>
              <a:t> </a:t>
            </a:r>
            <a:r>
              <a:rPr lang="en-US" sz="13800" i="1" dirty="0" err="1">
                <a:solidFill>
                  <a:schemeClr val="bg1"/>
                </a:solidFill>
              </a:rPr>
              <a:t>cervicornis</a:t>
            </a:r>
            <a:r>
              <a:rPr lang="en-US" sz="13800" dirty="0">
                <a:solidFill>
                  <a:schemeClr val="bg1"/>
                </a:solidFill>
              </a:rPr>
              <a:t> </a:t>
            </a:r>
          </a:p>
        </p:txBody>
      </p:sp>
      <p:sp>
        <p:nvSpPr>
          <p:cNvPr id="20" name="TextBox 19">
            <a:extLst>
              <a:ext uri="{FF2B5EF4-FFF2-40B4-BE49-F238E27FC236}">
                <a16:creationId xmlns:a16="http://schemas.microsoft.com/office/drawing/2014/main" id="{1FEB49F5-5119-4521-A668-7160C32B273F}"/>
              </a:ext>
            </a:extLst>
          </p:cNvPr>
          <p:cNvSpPr txBox="1"/>
          <p:nvPr/>
        </p:nvSpPr>
        <p:spPr>
          <a:xfrm>
            <a:off x="656629" y="1760704"/>
            <a:ext cx="40091847" cy="2800767"/>
          </a:xfrm>
          <a:prstGeom prst="rect">
            <a:avLst/>
          </a:prstGeom>
          <a:noFill/>
        </p:spPr>
        <p:txBody>
          <a:bodyPr wrap="square" rtlCol="0">
            <a:spAutoFit/>
          </a:bodyPr>
          <a:lstStyle/>
          <a:p>
            <a:pPr algn="ctr"/>
            <a:r>
              <a:rPr lang="en-US" sz="9600" dirty="0">
                <a:solidFill>
                  <a:schemeClr val="bg1"/>
                </a:solidFill>
              </a:rPr>
              <a:t>                            Emily Parsons (GPMB, University of Charleston, SC)</a:t>
            </a:r>
          </a:p>
          <a:p>
            <a:pPr algn="ctr"/>
            <a:r>
              <a:rPr lang="en-US" sz="8000" dirty="0">
                <a:solidFill>
                  <a:schemeClr val="bg1"/>
                </a:solidFill>
              </a:rPr>
              <a:t> 															Major Advisor: Dr. Cheryl M. Woodley</a:t>
            </a:r>
          </a:p>
        </p:txBody>
      </p:sp>
      <p:pic>
        <p:nvPicPr>
          <p:cNvPr id="32" name="Picture 31" descr="A picture containing drawing, food&#10;&#10;Description automatically generated">
            <a:extLst>
              <a:ext uri="{FF2B5EF4-FFF2-40B4-BE49-F238E27FC236}">
                <a16:creationId xmlns:a16="http://schemas.microsoft.com/office/drawing/2014/main" id="{685CB90A-6055-4194-B0A0-ED9891C17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05" y="1986513"/>
            <a:ext cx="3263656" cy="1721605"/>
          </a:xfrm>
          <a:prstGeom prst="rect">
            <a:avLst/>
          </a:prstGeom>
        </p:spPr>
      </p:pic>
      <p:pic>
        <p:nvPicPr>
          <p:cNvPr id="34" name="Picture 33" descr="A picture containing drawing, food&#10;&#10;Description automatically generated">
            <a:extLst>
              <a:ext uri="{FF2B5EF4-FFF2-40B4-BE49-F238E27FC236}">
                <a16:creationId xmlns:a16="http://schemas.microsoft.com/office/drawing/2014/main" id="{446394BC-8781-4880-90A5-B09C9F86C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1359" y="2941760"/>
            <a:ext cx="5097638" cy="1567661"/>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6319BBB9-E494-472B-AA68-1DE4F2AB1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2612" y="2682814"/>
            <a:ext cx="5053494" cy="1081406"/>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7039112B-A171-4720-AF3F-F1F395553E09}"/>
              </a:ext>
            </a:extLst>
          </p:cNvPr>
          <p:cNvPicPr>
            <a:picLocks noChangeAspect="1"/>
          </p:cNvPicPr>
          <p:nvPr/>
        </p:nvPicPr>
        <p:blipFill rotWithShape="1">
          <a:blip r:embed="rId5">
            <a:extLst>
              <a:ext uri="{28A0092B-C50C-407E-A947-70E740481C1C}">
                <a14:useLocalDpi xmlns:a14="http://schemas.microsoft.com/office/drawing/2010/main" val="0"/>
              </a:ext>
            </a:extLst>
          </a:blip>
          <a:srcRect l="16782" t="-4878" r="16782" b="-5561"/>
          <a:stretch/>
        </p:blipFill>
        <p:spPr>
          <a:xfrm>
            <a:off x="47070188" y="342937"/>
            <a:ext cx="1623672" cy="2025879"/>
          </a:xfrm>
          <a:prstGeom prst="rect">
            <a:avLst/>
          </a:prstGeom>
        </p:spPr>
      </p:pic>
      <p:pic>
        <p:nvPicPr>
          <p:cNvPr id="40" name="Picture 39" descr="A picture containing plate&#10;&#10;Description automatically generated">
            <a:extLst>
              <a:ext uri="{FF2B5EF4-FFF2-40B4-BE49-F238E27FC236}">
                <a16:creationId xmlns:a16="http://schemas.microsoft.com/office/drawing/2014/main" id="{990A2E2B-776A-4133-9DC3-FBBCDE8F89B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656227" y="2847315"/>
            <a:ext cx="2614457" cy="1210703"/>
          </a:xfrm>
          <a:prstGeom prst="rect">
            <a:avLst/>
          </a:prstGeom>
          <a:solidFill>
            <a:schemeClr val="bg1"/>
          </a:solidFill>
        </p:spPr>
      </p:pic>
      <p:grpSp>
        <p:nvGrpSpPr>
          <p:cNvPr id="97" name="Group 96"/>
          <p:cNvGrpSpPr/>
          <p:nvPr/>
        </p:nvGrpSpPr>
        <p:grpSpPr>
          <a:xfrm>
            <a:off x="21272157" y="30929066"/>
            <a:ext cx="19957286" cy="5370837"/>
            <a:chOff x="5096828" y="30644856"/>
            <a:chExt cx="19957286" cy="5370837"/>
          </a:xfrm>
        </p:grpSpPr>
        <p:grpSp>
          <p:nvGrpSpPr>
            <p:cNvPr id="96" name="Group 95"/>
            <p:cNvGrpSpPr/>
            <p:nvPr/>
          </p:nvGrpSpPr>
          <p:grpSpPr>
            <a:xfrm>
              <a:off x="5096828" y="30644856"/>
              <a:ext cx="19839402" cy="5370837"/>
              <a:chOff x="5096828" y="30644856"/>
              <a:chExt cx="19839402" cy="5370837"/>
            </a:xfrm>
          </p:grpSpPr>
          <p:sp>
            <p:nvSpPr>
              <p:cNvPr id="17" name="Rectangle 16">
                <a:extLst>
                  <a:ext uri="{FF2B5EF4-FFF2-40B4-BE49-F238E27FC236}">
                    <a16:creationId xmlns:a16="http://schemas.microsoft.com/office/drawing/2014/main" id="{6AA4B676-B1A9-4CE7-8C50-A37D78AC581A}"/>
                  </a:ext>
                </a:extLst>
              </p:cNvPr>
              <p:cNvSpPr/>
              <p:nvPr/>
            </p:nvSpPr>
            <p:spPr>
              <a:xfrm>
                <a:off x="5096828" y="30644856"/>
                <a:ext cx="19839402" cy="5370837"/>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EC1B0D-F595-4182-8A99-581C3A5AB572}"/>
                  </a:ext>
                </a:extLst>
              </p:cNvPr>
              <p:cNvSpPr/>
              <p:nvPr/>
            </p:nvSpPr>
            <p:spPr>
              <a:xfrm>
                <a:off x="5096828" y="30658070"/>
                <a:ext cx="19839402" cy="97250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B01E3D4D-47DD-4255-ACA7-B65D955AA1D6}"/>
                  </a:ext>
                </a:extLst>
              </p:cNvPr>
              <p:cNvSpPr txBox="1"/>
              <p:nvPr/>
            </p:nvSpPr>
            <p:spPr>
              <a:xfrm>
                <a:off x="5265563" y="30644856"/>
                <a:ext cx="18065270" cy="1015663"/>
              </a:xfrm>
              <a:prstGeom prst="rect">
                <a:avLst/>
              </a:prstGeom>
              <a:noFill/>
              <a:ln>
                <a:noFill/>
              </a:ln>
            </p:spPr>
            <p:txBody>
              <a:bodyPr wrap="square" rtlCol="0">
                <a:spAutoFit/>
              </a:bodyPr>
              <a:lstStyle/>
              <a:p>
                <a:r>
                  <a:rPr lang="en-US" sz="6000" dirty="0">
                    <a:solidFill>
                      <a:schemeClr val="bg1"/>
                    </a:solidFill>
                  </a:rPr>
                  <a:t>What’s Next?</a:t>
                </a:r>
                <a:endParaRPr lang="en-US" sz="5400" dirty="0">
                  <a:solidFill>
                    <a:schemeClr val="bg1"/>
                  </a:solidFill>
                </a:endParaRPr>
              </a:p>
            </p:txBody>
          </p:sp>
        </p:grpSp>
        <p:sp>
          <p:nvSpPr>
            <p:cNvPr id="67" name="TextBox 66">
              <a:extLst>
                <a:ext uri="{FF2B5EF4-FFF2-40B4-BE49-F238E27FC236}">
                  <a16:creationId xmlns:a16="http://schemas.microsoft.com/office/drawing/2014/main" id="{48AE11BE-AD46-477D-A0BF-2BC173719DDA}"/>
                </a:ext>
              </a:extLst>
            </p:cNvPr>
            <p:cNvSpPr txBox="1"/>
            <p:nvPr/>
          </p:nvSpPr>
          <p:spPr>
            <a:xfrm>
              <a:off x="5393724" y="31980366"/>
              <a:ext cx="19660390" cy="3785652"/>
            </a:xfrm>
            <a:prstGeom prst="rect">
              <a:avLst/>
            </a:prstGeom>
            <a:noFill/>
          </p:spPr>
          <p:txBody>
            <a:bodyPr wrap="square" rtlCol="0">
              <a:spAutoFit/>
            </a:bodyPr>
            <a:lstStyle/>
            <a:p>
              <a:pPr marL="457200" indent="-457200">
                <a:buFont typeface="Arial" panose="020B0604020202020204" pitchFamily="34" charset="0"/>
                <a:buChar char="•"/>
              </a:pPr>
              <a:r>
                <a:rPr lang="en-US" sz="4000" dirty="0"/>
                <a:t>Complete fertilization counts for second species, </a:t>
              </a:r>
              <a:r>
                <a:rPr lang="en-US" sz="4000" i="1" dirty="0"/>
                <a:t>Orbicella faveolata </a:t>
              </a:r>
            </a:p>
            <a:p>
              <a:pPr marL="457200" indent="-457200">
                <a:buFont typeface="Arial" panose="020B0604020202020204" pitchFamily="34" charset="0"/>
                <a:buChar char="•"/>
              </a:pPr>
              <a:r>
                <a:rPr lang="en-US" sz="4000" dirty="0"/>
                <a:t>Genetic analysis of parent tissues for </a:t>
              </a:r>
              <a:r>
                <a:rPr lang="en-US" sz="4000" i="1" dirty="0"/>
                <a:t>A. cervicornis </a:t>
              </a:r>
              <a:r>
                <a:rPr lang="en-US" sz="4000" dirty="0"/>
                <a:t>and </a:t>
              </a:r>
              <a:r>
                <a:rPr lang="en-US" sz="4000" i="1" dirty="0"/>
                <a:t>O. faveolata </a:t>
              </a:r>
              <a:r>
                <a:rPr lang="en-US" sz="4000" dirty="0"/>
                <a:t>to determine genetic relatedness</a:t>
              </a:r>
            </a:p>
            <a:p>
              <a:pPr marL="457200" indent="-457200">
                <a:buFont typeface="Arial" panose="020B0604020202020204" pitchFamily="34" charset="0"/>
                <a:buChar char="•"/>
              </a:pPr>
              <a:r>
                <a:rPr lang="en-US" sz="4000" dirty="0"/>
                <a:t>Compare genetic relatedness results to fertilization results between the genets </a:t>
              </a:r>
            </a:p>
            <a:p>
              <a:pPr marL="457200" indent="-457200">
                <a:buFont typeface="Arial" panose="020B0604020202020204" pitchFamily="34" charset="0"/>
                <a:buChar char="•"/>
              </a:pPr>
              <a:r>
                <a:rPr lang="en-US" sz="4000" dirty="0"/>
                <a:t>Hypothesis: Green genet crosses (&gt;80%) = more distantly related genotypes. Red genet crosses (&lt;50%)  = very close genetic relatedness</a:t>
              </a:r>
            </a:p>
          </p:txBody>
        </p:sp>
      </p:grpSp>
      <p:grpSp>
        <p:nvGrpSpPr>
          <p:cNvPr id="92" name="Group 91"/>
          <p:cNvGrpSpPr/>
          <p:nvPr/>
        </p:nvGrpSpPr>
        <p:grpSpPr>
          <a:xfrm>
            <a:off x="41432585" y="32605340"/>
            <a:ext cx="2711471" cy="3634301"/>
            <a:chOff x="35054717" y="32747491"/>
            <a:chExt cx="4166242" cy="2263298"/>
          </a:xfrm>
        </p:grpSpPr>
        <p:sp>
          <p:nvSpPr>
            <p:cNvPr id="18" name="Rectangle 17">
              <a:extLst>
                <a:ext uri="{FF2B5EF4-FFF2-40B4-BE49-F238E27FC236}">
                  <a16:creationId xmlns:a16="http://schemas.microsoft.com/office/drawing/2014/main" id="{253BAC79-7A25-4F58-9D84-0984559CC7BF}"/>
                </a:ext>
              </a:extLst>
            </p:cNvPr>
            <p:cNvSpPr/>
            <p:nvPr/>
          </p:nvSpPr>
          <p:spPr>
            <a:xfrm>
              <a:off x="35054717" y="32747491"/>
              <a:ext cx="4166242" cy="2263298"/>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7" name="TextBox 46">
              <a:extLst>
                <a:ext uri="{FF2B5EF4-FFF2-40B4-BE49-F238E27FC236}">
                  <a16:creationId xmlns:a16="http://schemas.microsoft.com/office/drawing/2014/main" id="{6FB8D7B2-AD7B-4888-A4A6-C42C0B732BB4}"/>
                </a:ext>
              </a:extLst>
            </p:cNvPr>
            <p:cNvSpPr txBox="1"/>
            <p:nvPr/>
          </p:nvSpPr>
          <p:spPr>
            <a:xfrm>
              <a:off x="35185466" y="33151708"/>
              <a:ext cx="3928295" cy="1517665"/>
            </a:xfrm>
            <a:prstGeom prst="rect">
              <a:avLst/>
            </a:prstGeom>
            <a:noFill/>
          </p:spPr>
          <p:txBody>
            <a:bodyPr wrap="square" rtlCol="0">
              <a:spAutoFit/>
            </a:bodyPr>
            <a:lstStyle/>
            <a:p>
              <a:r>
                <a:rPr lang="en-US" sz="2400" dirty="0"/>
                <a:t>Lisa May, MS, Dr. Cheryl M. Woodley,  Athena Burnett, Dr. Anna </a:t>
              </a:r>
              <a:r>
                <a:rPr lang="en-US" sz="2400" dirty="0" err="1"/>
                <a:t>Toline</a:t>
              </a:r>
              <a:r>
                <a:rPr lang="en-US" sz="2400" dirty="0"/>
                <a:t>, Amelia Moura (CRF), and Dr. Cindy Lewis (KML)</a:t>
              </a:r>
              <a:endParaRPr lang="en-US" sz="400" dirty="0"/>
            </a:p>
          </p:txBody>
        </p:sp>
      </p:grpSp>
      <p:sp>
        <p:nvSpPr>
          <p:cNvPr id="13" name="Rectangle 12">
            <a:extLst>
              <a:ext uri="{FF2B5EF4-FFF2-40B4-BE49-F238E27FC236}">
                <a16:creationId xmlns:a16="http://schemas.microsoft.com/office/drawing/2014/main" id="{F7F45212-1184-41FA-97A0-4D96E5F0E55F}"/>
              </a:ext>
            </a:extLst>
          </p:cNvPr>
          <p:cNvSpPr/>
          <p:nvPr/>
        </p:nvSpPr>
        <p:spPr>
          <a:xfrm>
            <a:off x="573733" y="19987192"/>
            <a:ext cx="48210520" cy="10248333"/>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49AB548C-0D82-418C-A036-078F7E96D29E}"/>
              </a:ext>
            </a:extLst>
          </p:cNvPr>
          <p:cNvSpPr/>
          <p:nvPr/>
        </p:nvSpPr>
        <p:spPr>
          <a:xfrm>
            <a:off x="535527" y="18669700"/>
            <a:ext cx="48210520" cy="130847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6F7C4571-E42E-4F19-9633-35D2DE4A3BD8}"/>
              </a:ext>
            </a:extLst>
          </p:cNvPr>
          <p:cNvSpPr txBox="1"/>
          <p:nvPr/>
        </p:nvSpPr>
        <p:spPr>
          <a:xfrm>
            <a:off x="697767" y="18699049"/>
            <a:ext cx="8616321" cy="726470"/>
          </a:xfrm>
          <a:prstGeom prst="rect">
            <a:avLst/>
          </a:prstGeom>
          <a:noFill/>
        </p:spPr>
        <p:txBody>
          <a:bodyPr wrap="square" rtlCol="0">
            <a:spAutoFit/>
          </a:bodyPr>
          <a:lstStyle/>
          <a:p>
            <a:r>
              <a:rPr lang="en-US" sz="8000" dirty="0">
                <a:solidFill>
                  <a:schemeClr val="bg1"/>
                </a:solidFill>
              </a:rPr>
              <a:t>Results</a:t>
            </a:r>
            <a:endParaRPr lang="en-US" sz="9000" dirty="0">
              <a:solidFill>
                <a:schemeClr val="bg1"/>
              </a:solidFill>
            </a:endParaRPr>
          </a:p>
        </p:txBody>
      </p:sp>
      <p:graphicFrame>
        <p:nvGraphicFramePr>
          <p:cNvPr id="80" name="Chart 79"/>
          <p:cNvGraphicFramePr>
            <a:graphicFrameLocks/>
          </p:cNvGraphicFramePr>
          <p:nvPr>
            <p:extLst>
              <p:ext uri="{D42A27DB-BD31-4B8C-83A1-F6EECF244321}">
                <p14:modId xmlns:p14="http://schemas.microsoft.com/office/powerpoint/2010/main" val="2968574770"/>
              </p:ext>
            </p:extLst>
          </p:nvPr>
        </p:nvGraphicFramePr>
        <p:xfrm>
          <a:off x="784592" y="20214854"/>
          <a:ext cx="47999662" cy="9971528"/>
        </p:xfrm>
        <a:graphic>
          <a:graphicData uri="http://schemas.openxmlformats.org/drawingml/2006/chart">
            <c:chart xmlns:c="http://schemas.openxmlformats.org/drawingml/2006/chart" xmlns:r="http://schemas.openxmlformats.org/officeDocument/2006/relationships" r:id="rId7"/>
          </a:graphicData>
        </a:graphic>
      </p:graphicFrame>
      <p:pic>
        <p:nvPicPr>
          <p:cNvPr id="105" name="Picture 104"/>
          <p:cNvPicPr>
            <a:picLocks noChangeAspect="1"/>
          </p:cNvPicPr>
          <p:nvPr/>
        </p:nvPicPr>
        <p:blipFill rotWithShape="1">
          <a:blip r:embed="rId8" cstate="print">
            <a:extLst>
              <a:ext uri="{28A0092B-C50C-407E-A947-70E740481C1C}">
                <a14:useLocalDpi xmlns:a14="http://schemas.microsoft.com/office/drawing/2010/main" val="0"/>
              </a:ext>
            </a:extLst>
          </a:blip>
          <a:srcRect l="6289" r="48939" b="12115"/>
          <a:stretch/>
        </p:blipFill>
        <p:spPr>
          <a:xfrm>
            <a:off x="19058" y="32466081"/>
            <a:ext cx="5053263" cy="3665002"/>
          </a:xfrm>
          <a:prstGeom prst="rect">
            <a:avLst/>
          </a:prstGeom>
        </p:spPr>
      </p:pic>
      <p:pic>
        <p:nvPicPr>
          <p:cNvPr id="106" name="Picture 105"/>
          <p:cNvPicPr>
            <a:picLocks noChangeAspect="1"/>
          </p:cNvPicPr>
          <p:nvPr/>
        </p:nvPicPr>
        <p:blipFill rotWithShape="1">
          <a:blip r:embed="rId8" cstate="print">
            <a:extLst>
              <a:ext uri="{28A0092B-C50C-407E-A947-70E740481C1C}">
                <a14:useLocalDpi xmlns:a14="http://schemas.microsoft.com/office/drawing/2010/main" val="0"/>
              </a:ext>
            </a:extLst>
          </a:blip>
          <a:srcRect l="52037" r="5642" b="11877"/>
          <a:stretch/>
        </p:blipFill>
        <p:spPr>
          <a:xfrm>
            <a:off x="44446203" y="32555545"/>
            <a:ext cx="4788569" cy="3684072"/>
          </a:xfrm>
          <a:prstGeom prst="rect">
            <a:avLst/>
          </a:prstGeom>
        </p:spPr>
      </p:pic>
      <p:grpSp>
        <p:nvGrpSpPr>
          <p:cNvPr id="58" name="Group 57"/>
          <p:cNvGrpSpPr/>
          <p:nvPr/>
        </p:nvGrpSpPr>
        <p:grpSpPr>
          <a:xfrm>
            <a:off x="579210" y="5091137"/>
            <a:ext cx="11543109" cy="13069658"/>
            <a:chOff x="792463" y="5277372"/>
            <a:chExt cx="10564360" cy="13465765"/>
          </a:xfrm>
        </p:grpSpPr>
        <p:sp>
          <p:nvSpPr>
            <p:cNvPr id="65" name="Rectangle 64">
              <a:extLst>
                <a:ext uri="{FF2B5EF4-FFF2-40B4-BE49-F238E27FC236}">
                  <a16:creationId xmlns:a16="http://schemas.microsoft.com/office/drawing/2014/main" id="{E11395D4-B946-4D40-ABD1-F5359F5C0160}"/>
                </a:ext>
              </a:extLst>
            </p:cNvPr>
            <p:cNvSpPr/>
            <p:nvPr/>
          </p:nvSpPr>
          <p:spPr>
            <a:xfrm>
              <a:off x="809946" y="5404224"/>
              <a:ext cx="10533234" cy="13250876"/>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49AB548C-0D82-418C-A036-078F7E96D29E}"/>
                </a:ext>
              </a:extLst>
            </p:cNvPr>
            <p:cNvSpPr/>
            <p:nvPr/>
          </p:nvSpPr>
          <p:spPr>
            <a:xfrm>
              <a:off x="792463" y="5384703"/>
              <a:ext cx="10564360" cy="1096285"/>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923463" y="5277372"/>
              <a:ext cx="4073847" cy="1323439"/>
            </a:xfrm>
            <a:prstGeom prst="rect">
              <a:avLst/>
            </a:prstGeom>
            <a:noFill/>
          </p:spPr>
          <p:txBody>
            <a:bodyPr wrap="square" rtlCol="0">
              <a:spAutoFit/>
            </a:bodyPr>
            <a:lstStyle/>
            <a:p>
              <a:r>
                <a:rPr lang="en-US" sz="8000" dirty="0">
                  <a:solidFill>
                    <a:schemeClr val="bg1"/>
                  </a:solidFill>
                </a:rPr>
                <a:t>Abstract</a:t>
              </a:r>
              <a:endParaRPr lang="en-US" sz="2000" dirty="0">
                <a:solidFill>
                  <a:schemeClr val="bg1"/>
                </a:solidFill>
              </a:endParaRPr>
            </a:p>
          </p:txBody>
        </p:sp>
        <p:sp>
          <p:nvSpPr>
            <p:cNvPr id="5" name="TextBox 4"/>
            <p:cNvSpPr txBox="1"/>
            <p:nvPr/>
          </p:nvSpPr>
          <p:spPr>
            <a:xfrm>
              <a:off x="980430" y="6661457"/>
              <a:ext cx="10277250" cy="12081680"/>
            </a:xfrm>
            <a:prstGeom prst="rect">
              <a:avLst/>
            </a:prstGeom>
            <a:noFill/>
          </p:spPr>
          <p:txBody>
            <a:bodyPr wrap="square" rtlCol="0">
              <a:spAutoFit/>
            </a:bodyPr>
            <a:lstStyle/>
            <a:p>
              <a:r>
                <a:rPr lang="en-US" sz="3600" dirty="0"/>
                <a:t>	Acropora cervicornis (Staghorn coral) is an important reef building shallow-water stony coral species in the Florida Keys and Caribbean. Populations of these corals have declined to the point that they are listed as threatened under the U.S. Endangered Species Act. Though these declines have been attributed many stressors, the result is that these species are experiencing unsustainable reproductive failure and increasing susceptibility to disease. Most current restoration efforts to recover these species focus on asexual coral nursery propagation for out-planting that do not incorporate practices to enhance sexual reproductive outcomes that would aid in increasing genetic diversity. A. cervicornis is an annual broadcast </a:t>
              </a:r>
              <a:r>
                <a:rPr lang="en-US" sz="3600" dirty="0" err="1"/>
                <a:t>spawner</a:t>
              </a:r>
              <a:r>
                <a:rPr lang="en-US" sz="3600" dirty="0"/>
                <a:t>, introducing genetic diversity throughout their populations through sexual reproduction. For ESA-coral recovery efforts, assisted propagation is being piloted as a means of addressing sexual reproduction. This study investigates whether the genetic relatedness (i.e., distance) of the individual genotypes affects gamete compatibility and thus should be considered in coral restoration practices.</a:t>
              </a:r>
            </a:p>
          </p:txBody>
        </p:sp>
      </p:grpSp>
      <p:sp>
        <p:nvSpPr>
          <p:cNvPr id="27" name="TextBox 26">
            <a:extLst>
              <a:ext uri="{FF2B5EF4-FFF2-40B4-BE49-F238E27FC236}">
                <a16:creationId xmlns:a16="http://schemas.microsoft.com/office/drawing/2014/main" id="{D5F098C5-3607-4BE3-AF29-2EEAE609146D}"/>
              </a:ext>
            </a:extLst>
          </p:cNvPr>
          <p:cNvSpPr txBox="1"/>
          <p:nvPr/>
        </p:nvSpPr>
        <p:spPr>
          <a:xfrm>
            <a:off x="35343703" y="4914002"/>
            <a:ext cx="10122718" cy="1180525"/>
          </a:xfrm>
          <a:prstGeom prst="rect">
            <a:avLst/>
          </a:prstGeom>
          <a:noFill/>
        </p:spPr>
        <p:txBody>
          <a:bodyPr wrap="square" rtlCol="0">
            <a:spAutoFit/>
          </a:bodyPr>
          <a:lstStyle/>
          <a:p>
            <a:r>
              <a:rPr lang="en-US" sz="7200" dirty="0">
                <a:solidFill>
                  <a:schemeClr val="bg1"/>
                </a:solidFill>
              </a:rPr>
              <a:t>4. Fertilization Counts</a:t>
            </a:r>
            <a:endParaRPr lang="en-US" sz="6000" dirty="0">
              <a:solidFill>
                <a:schemeClr val="bg1"/>
              </a:solidFill>
            </a:endParaRPr>
          </a:p>
        </p:txBody>
      </p:sp>
      <p:grpSp>
        <p:nvGrpSpPr>
          <p:cNvPr id="73" name="Group 72"/>
          <p:cNvGrpSpPr/>
          <p:nvPr/>
        </p:nvGrpSpPr>
        <p:grpSpPr>
          <a:xfrm>
            <a:off x="12592998" y="5091137"/>
            <a:ext cx="36191255" cy="13009618"/>
            <a:chOff x="12368463" y="5187961"/>
            <a:chExt cx="36191255" cy="13009618"/>
          </a:xfrm>
        </p:grpSpPr>
        <p:grpSp>
          <p:nvGrpSpPr>
            <p:cNvPr id="39" name="Group 38"/>
            <p:cNvGrpSpPr/>
            <p:nvPr/>
          </p:nvGrpSpPr>
          <p:grpSpPr>
            <a:xfrm>
              <a:off x="25654902" y="6844502"/>
              <a:ext cx="9548967" cy="6002067"/>
              <a:chOff x="13511688" y="5649540"/>
              <a:chExt cx="11134372" cy="7621380"/>
            </a:xfrm>
          </p:grpSpPr>
          <p:sp>
            <p:nvSpPr>
              <p:cNvPr id="15" name="Rectangle 14">
                <a:extLst>
                  <a:ext uri="{FF2B5EF4-FFF2-40B4-BE49-F238E27FC236}">
                    <a16:creationId xmlns:a16="http://schemas.microsoft.com/office/drawing/2014/main" id="{738FB914-4857-4FD8-8C43-6D17EB1DACCD}"/>
                  </a:ext>
                </a:extLst>
              </p:cNvPr>
              <p:cNvSpPr/>
              <p:nvPr/>
            </p:nvSpPr>
            <p:spPr>
              <a:xfrm>
                <a:off x="13535989" y="6332128"/>
                <a:ext cx="11085772" cy="6938792"/>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E467FA32-61F5-40B4-B1BD-DAD55992A2B6}"/>
                  </a:ext>
                </a:extLst>
              </p:cNvPr>
              <p:cNvSpPr/>
              <p:nvPr/>
            </p:nvSpPr>
            <p:spPr>
              <a:xfrm>
                <a:off x="13511688" y="5771763"/>
                <a:ext cx="11134372" cy="1049981"/>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8" name="TextBox 7">
                <a:extLst>
                  <a:ext uri="{FF2B5EF4-FFF2-40B4-BE49-F238E27FC236}">
                    <a16:creationId xmlns:a16="http://schemas.microsoft.com/office/drawing/2014/main" id="{7CA6EB28-88A9-4DDC-A0F0-DCEC0C4CB658}"/>
                  </a:ext>
                </a:extLst>
              </p:cNvPr>
              <p:cNvSpPr txBox="1"/>
              <p:nvPr/>
            </p:nvSpPr>
            <p:spPr>
              <a:xfrm>
                <a:off x="13516210" y="5649540"/>
                <a:ext cx="9648770" cy="1289681"/>
              </a:xfrm>
              <a:prstGeom prst="rect">
                <a:avLst/>
              </a:prstGeom>
              <a:noFill/>
            </p:spPr>
            <p:txBody>
              <a:bodyPr wrap="square" rtlCol="0">
                <a:spAutoFit/>
              </a:bodyPr>
              <a:lstStyle/>
              <a:p>
                <a:r>
                  <a:rPr lang="en-US" sz="6000" dirty="0">
                    <a:solidFill>
                      <a:schemeClr val="bg1"/>
                    </a:solidFill>
                  </a:rPr>
                  <a:t>2. Fertilization Assay </a:t>
                </a:r>
                <a:endParaRPr lang="en-US" sz="3600" dirty="0">
                  <a:solidFill>
                    <a:schemeClr val="bg1"/>
                  </a:solidFill>
                </a:endParaRPr>
              </a:p>
            </p:txBody>
          </p:sp>
          <p:pic>
            <p:nvPicPr>
              <p:cNvPr id="59" name="Picture 58" descr="A picture containing drawing&#10;&#10;Description automatically generated">
                <a:extLst>
                  <a:ext uri="{FF2B5EF4-FFF2-40B4-BE49-F238E27FC236}">
                    <a16:creationId xmlns:a16="http://schemas.microsoft.com/office/drawing/2014/main" id="{A2801BF1-03B6-4EFF-9319-302D90AF563B}"/>
                  </a:ext>
                </a:extLst>
              </p:cNvPr>
              <p:cNvPicPr>
                <a:picLocks noChangeAspect="1"/>
              </p:cNvPicPr>
              <p:nvPr/>
            </p:nvPicPr>
            <p:blipFill rotWithShape="1">
              <a:blip r:embed="rId9">
                <a:extLst>
                  <a:ext uri="{28A0092B-C50C-407E-A947-70E740481C1C}">
                    <a14:useLocalDpi xmlns:a14="http://schemas.microsoft.com/office/drawing/2010/main" val="0"/>
                  </a:ext>
                </a:extLst>
              </a:blip>
              <a:srcRect l="964" t="7887" r="3967"/>
              <a:stretch/>
            </p:blipFill>
            <p:spPr>
              <a:xfrm>
                <a:off x="13777924" y="6939221"/>
                <a:ext cx="10724793" cy="3994703"/>
              </a:xfrm>
              <a:prstGeom prst="rect">
                <a:avLst/>
              </a:prstGeom>
            </p:spPr>
          </p:pic>
          <p:sp>
            <p:nvSpPr>
              <p:cNvPr id="4" name="TextBox 3">
                <a:extLst>
                  <a:ext uri="{FF2B5EF4-FFF2-40B4-BE49-F238E27FC236}">
                    <a16:creationId xmlns:a16="http://schemas.microsoft.com/office/drawing/2014/main" id="{C7748E53-53F6-46A9-8782-A13098FF7822}"/>
                  </a:ext>
                </a:extLst>
              </p:cNvPr>
              <p:cNvSpPr txBox="1"/>
              <p:nvPr/>
            </p:nvSpPr>
            <p:spPr>
              <a:xfrm>
                <a:off x="13726848" y="10747995"/>
                <a:ext cx="10918780" cy="2462118"/>
              </a:xfrm>
              <a:prstGeom prst="rect">
                <a:avLst/>
              </a:prstGeom>
              <a:noFill/>
            </p:spPr>
            <p:txBody>
              <a:bodyPr wrap="square" rtlCol="0">
                <a:spAutoFit/>
              </a:bodyPr>
              <a:lstStyle/>
              <a:p>
                <a:r>
                  <a:rPr lang="en-US" sz="2400" dirty="0"/>
                  <a:t>Figure 2. Fertilization of ova was done by adding 0.5 mL of sperm diluted to 1 X 10^7 sperm/mL to 10uL of ova. Crosses were incubated at ambient (~27</a:t>
                </a:r>
                <a:r>
                  <a:rPr lang="he-IL" sz="2400" dirty="0"/>
                  <a:t>֯</a:t>
                </a:r>
                <a:r>
                  <a:rPr lang="en-US" sz="2400" dirty="0"/>
                  <a:t> C) temp for 6 hours. After incubation, samples were fixed with 5mL of 2x Z-fix solution to freeze cell division and preserve samples for imaging and fertilization counts.</a:t>
                </a:r>
              </a:p>
            </p:txBody>
          </p:sp>
        </p:grpSp>
        <p:grpSp>
          <p:nvGrpSpPr>
            <p:cNvPr id="71" name="Group 70"/>
            <p:cNvGrpSpPr/>
            <p:nvPr/>
          </p:nvGrpSpPr>
          <p:grpSpPr>
            <a:xfrm>
              <a:off x="25721701" y="13337461"/>
              <a:ext cx="9693436" cy="4391717"/>
              <a:chOff x="23980631" y="12615251"/>
              <a:chExt cx="9878898" cy="4391717"/>
            </a:xfrm>
          </p:grpSpPr>
          <p:pic>
            <p:nvPicPr>
              <p:cNvPr id="10" name="Picture 9">
                <a:extLst>
                  <a:ext uri="{FF2B5EF4-FFF2-40B4-BE49-F238E27FC236}">
                    <a16:creationId xmlns:a16="http://schemas.microsoft.com/office/drawing/2014/main" id="{9224F024-EF53-4518-96EE-A19499FB3BBB}"/>
                  </a:ext>
                </a:extLst>
              </p:cNvPr>
              <p:cNvPicPr>
                <a:picLocks noChangeAspect="1"/>
              </p:cNvPicPr>
              <p:nvPr/>
            </p:nvPicPr>
            <p:blipFill>
              <a:blip r:embed="rId10"/>
              <a:stretch>
                <a:fillRect/>
              </a:stretch>
            </p:blipFill>
            <p:spPr>
              <a:xfrm>
                <a:off x="26189470" y="13508251"/>
                <a:ext cx="5292823" cy="1902455"/>
              </a:xfrm>
              <a:prstGeom prst="rect">
                <a:avLst/>
              </a:prstGeom>
            </p:spPr>
          </p:pic>
          <p:sp>
            <p:nvSpPr>
              <p:cNvPr id="60" name="TextBox 59">
                <a:extLst>
                  <a:ext uri="{FF2B5EF4-FFF2-40B4-BE49-F238E27FC236}">
                    <a16:creationId xmlns:a16="http://schemas.microsoft.com/office/drawing/2014/main" id="{F3B10A33-5AE0-420F-A94B-C78F758B598F}"/>
                  </a:ext>
                </a:extLst>
              </p:cNvPr>
              <p:cNvSpPr txBox="1"/>
              <p:nvPr/>
            </p:nvSpPr>
            <p:spPr>
              <a:xfrm>
                <a:off x="24009184" y="15578148"/>
                <a:ext cx="985034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Figure 3. Crosses were performed with a diallel crossing design to test reciprocal fertilization success. Each cross was done in triplicate.  </a:t>
                </a:r>
                <a:endParaRPr lang="en-US" sz="1600" dirty="0"/>
              </a:p>
            </p:txBody>
          </p:sp>
          <p:sp>
            <p:nvSpPr>
              <p:cNvPr id="70" name="Rectangle 69">
                <a:extLst>
                  <a:ext uri="{FF2B5EF4-FFF2-40B4-BE49-F238E27FC236}">
                    <a16:creationId xmlns:a16="http://schemas.microsoft.com/office/drawing/2014/main" id="{738FB914-4857-4FD8-8C43-6D17EB1DACCD}"/>
                  </a:ext>
                </a:extLst>
              </p:cNvPr>
              <p:cNvSpPr/>
              <p:nvPr/>
            </p:nvSpPr>
            <p:spPr>
              <a:xfrm>
                <a:off x="23980631" y="12615251"/>
                <a:ext cx="9657176" cy="4391717"/>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2" name="Group 41"/>
            <p:cNvGrpSpPr/>
            <p:nvPr/>
          </p:nvGrpSpPr>
          <p:grpSpPr>
            <a:xfrm>
              <a:off x="13789328" y="6735160"/>
              <a:ext cx="10448887" cy="10973567"/>
              <a:chOff x="10865146" y="5748821"/>
              <a:chExt cx="11774014" cy="12300222"/>
            </a:xfrm>
          </p:grpSpPr>
          <p:grpSp>
            <p:nvGrpSpPr>
              <p:cNvPr id="83" name="Group 82"/>
              <p:cNvGrpSpPr/>
              <p:nvPr/>
            </p:nvGrpSpPr>
            <p:grpSpPr>
              <a:xfrm>
                <a:off x="10865146" y="5748821"/>
                <a:ext cx="11774014" cy="12300222"/>
                <a:chOff x="558286" y="14805649"/>
                <a:chExt cx="11774014" cy="9343915"/>
              </a:xfrm>
            </p:grpSpPr>
            <p:sp>
              <p:nvSpPr>
                <p:cNvPr id="14" name="Rectangle 13">
                  <a:extLst>
                    <a:ext uri="{FF2B5EF4-FFF2-40B4-BE49-F238E27FC236}">
                      <a16:creationId xmlns:a16="http://schemas.microsoft.com/office/drawing/2014/main" id="{E11395D4-B946-4D40-ABD1-F5359F5C0160}"/>
                    </a:ext>
                  </a:extLst>
                </p:cNvPr>
                <p:cNvSpPr/>
                <p:nvPr/>
              </p:nvSpPr>
              <p:spPr>
                <a:xfrm>
                  <a:off x="587874" y="14959786"/>
                  <a:ext cx="11744426" cy="9189778"/>
                </a:xfrm>
                <a:prstGeom prst="rect">
                  <a:avLst/>
                </a:prstGeom>
                <a:solidFill>
                  <a:schemeClr val="bg1">
                    <a:alpha val="35000"/>
                  </a:schemeClr>
                </a:solid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0" name="Picture 29" descr="A picture containing green, cake, small, sitting&#10;&#10;Description automatically generated">
                  <a:extLst>
                    <a:ext uri="{FF2B5EF4-FFF2-40B4-BE49-F238E27FC236}">
                      <a16:creationId xmlns:a16="http://schemas.microsoft.com/office/drawing/2014/main" id="{9EECCE4D-E520-4CC9-841E-372320A6E004}"/>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731203" y="16036478"/>
                  <a:ext cx="6011747" cy="4431662"/>
                </a:xfrm>
                <a:prstGeom prst="rect">
                  <a:avLst/>
                </a:prstGeom>
                <a:effectLst>
                  <a:softEdge rad="0"/>
                </a:effectLst>
              </p:spPr>
            </p:pic>
            <p:pic>
              <p:nvPicPr>
                <p:cNvPr id="33" name="Picture 32" descr="A person taking a selfie in a dark room&#10;&#10;Description automatically generated">
                  <a:extLst>
                    <a:ext uri="{FF2B5EF4-FFF2-40B4-BE49-F238E27FC236}">
                      <a16:creationId xmlns:a16="http://schemas.microsoft.com/office/drawing/2014/main" id="{1FA27D84-F783-40C7-A8CB-0EC800DBC4F6}"/>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15917"/>
                <a:stretch/>
              </p:blipFill>
              <p:spPr>
                <a:xfrm rot="5400000">
                  <a:off x="985964" y="15978180"/>
                  <a:ext cx="4477668" cy="4512964"/>
                </a:xfrm>
                <a:prstGeom prst="rect">
                  <a:avLst/>
                </a:prstGeom>
                <a:effectLst>
                  <a:softEdge rad="0"/>
                </a:effectLst>
              </p:spPr>
            </p:pic>
            <p:sp>
              <p:nvSpPr>
                <p:cNvPr id="36" name="Rectangle 35">
                  <a:extLst>
                    <a:ext uri="{FF2B5EF4-FFF2-40B4-BE49-F238E27FC236}">
                      <a16:creationId xmlns:a16="http://schemas.microsoft.com/office/drawing/2014/main" id="{FB257C30-9632-492B-95DB-0D910FC234F1}"/>
                    </a:ext>
                  </a:extLst>
                </p:cNvPr>
                <p:cNvSpPr/>
                <p:nvPr/>
              </p:nvSpPr>
              <p:spPr>
                <a:xfrm>
                  <a:off x="558286" y="14925543"/>
                  <a:ext cx="11774014" cy="639325"/>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3FF242D3-418A-4049-A308-677255C45D2A}"/>
                    </a:ext>
                  </a:extLst>
                </p:cNvPr>
                <p:cNvSpPr txBox="1"/>
                <p:nvPr/>
              </p:nvSpPr>
              <p:spPr>
                <a:xfrm>
                  <a:off x="583580" y="14805649"/>
                  <a:ext cx="11485101" cy="864830"/>
                </a:xfrm>
                <a:prstGeom prst="rect">
                  <a:avLst/>
                </a:prstGeom>
                <a:noFill/>
              </p:spPr>
              <p:txBody>
                <a:bodyPr wrap="square" rtlCol="0">
                  <a:spAutoFit/>
                </a:bodyPr>
                <a:lstStyle/>
                <a:p>
                  <a:r>
                    <a:rPr lang="en-US" sz="6000" dirty="0">
                      <a:solidFill>
                        <a:schemeClr val="bg1"/>
                      </a:solidFill>
                    </a:rPr>
                    <a:t>1. Sample Collection</a:t>
                  </a:r>
                </a:p>
              </p:txBody>
            </p:sp>
            <p:sp>
              <p:nvSpPr>
                <p:cNvPr id="31" name="TextBox 30">
                  <a:extLst>
                    <a:ext uri="{FF2B5EF4-FFF2-40B4-BE49-F238E27FC236}">
                      <a16:creationId xmlns:a16="http://schemas.microsoft.com/office/drawing/2014/main" id="{8CCB31AE-9BC7-477B-A29E-6C99F08E2864}"/>
                    </a:ext>
                  </a:extLst>
                </p:cNvPr>
                <p:cNvSpPr txBox="1"/>
                <p:nvPr/>
              </p:nvSpPr>
              <p:spPr>
                <a:xfrm>
                  <a:off x="1636859" y="20607976"/>
                  <a:ext cx="10380559" cy="393104"/>
                </a:xfrm>
                <a:prstGeom prst="rect">
                  <a:avLst/>
                </a:prstGeom>
                <a:noFill/>
              </p:spPr>
              <p:txBody>
                <a:bodyPr wrap="square" rtlCol="0">
                  <a:spAutoFit/>
                </a:bodyPr>
                <a:lstStyle/>
                <a:p>
                  <a:r>
                    <a:rPr lang="en-US" sz="2400" dirty="0"/>
                    <a:t>Fig. 1. Samples collected from individual </a:t>
                  </a:r>
                  <a:r>
                    <a:rPr lang="en-US" sz="2400" i="1" dirty="0"/>
                    <a:t>A. </a:t>
                  </a:r>
                  <a:r>
                    <a:rPr lang="en-US" sz="2400" i="1" dirty="0" err="1"/>
                    <a:t>cer</a:t>
                  </a:r>
                  <a:r>
                    <a:rPr lang="en-US" sz="2400" i="1" dirty="0"/>
                    <a:t> </a:t>
                  </a:r>
                  <a:r>
                    <a:rPr lang="en-US" sz="2400" dirty="0"/>
                    <a:t>genotypes at KML</a:t>
                  </a:r>
                </a:p>
              </p:txBody>
            </p:sp>
            <p:sp>
              <p:nvSpPr>
                <p:cNvPr id="63" name="TextBox 62"/>
                <p:cNvSpPr txBox="1"/>
                <p:nvPr/>
              </p:nvSpPr>
              <p:spPr>
                <a:xfrm>
                  <a:off x="1371177" y="21555714"/>
                  <a:ext cx="1746520" cy="303945"/>
                </a:xfrm>
                <a:prstGeom prst="rect">
                  <a:avLst/>
                </a:prstGeom>
                <a:noFill/>
              </p:spPr>
              <p:txBody>
                <a:bodyPr wrap="square" rtlCol="0">
                  <a:spAutoFit/>
                </a:bodyPr>
                <a:lstStyle/>
                <a:p>
                  <a:endParaRPr lang="en-US" sz="2000" dirty="0"/>
                </a:p>
              </p:txBody>
            </p:sp>
            <p:sp>
              <p:nvSpPr>
                <p:cNvPr id="68" name="TextBox 67"/>
                <p:cNvSpPr txBox="1"/>
                <p:nvPr/>
              </p:nvSpPr>
              <p:spPr>
                <a:xfrm>
                  <a:off x="6568723" y="21525253"/>
                  <a:ext cx="1690196" cy="303945"/>
                </a:xfrm>
                <a:prstGeom prst="rect">
                  <a:avLst/>
                </a:prstGeom>
                <a:noFill/>
              </p:spPr>
              <p:txBody>
                <a:bodyPr wrap="square" rtlCol="0">
                  <a:spAutoFit/>
                </a:bodyPr>
                <a:lstStyle/>
                <a:p>
                  <a:endParaRPr lang="en-US" sz="2000" dirty="0"/>
                </a:p>
              </p:txBody>
            </p:sp>
          </p:grpSp>
          <p:sp>
            <p:nvSpPr>
              <p:cNvPr id="41" name="TextBox 40"/>
              <p:cNvSpPr txBox="1"/>
              <p:nvPr/>
            </p:nvSpPr>
            <p:spPr>
              <a:xfrm>
                <a:off x="11352490" y="7401775"/>
                <a:ext cx="651095" cy="586475"/>
              </a:xfrm>
              <a:prstGeom prst="rect">
                <a:avLst/>
              </a:prstGeom>
              <a:noFill/>
            </p:spPr>
            <p:txBody>
              <a:bodyPr wrap="square" rtlCol="0">
                <a:spAutoFit/>
              </a:bodyPr>
              <a:lstStyle/>
              <a:p>
                <a:r>
                  <a:rPr lang="en-US" sz="2800" b="1" dirty="0">
                    <a:solidFill>
                      <a:schemeClr val="bg1"/>
                    </a:solidFill>
                  </a:rPr>
                  <a:t>A</a:t>
                </a:r>
                <a:endParaRPr lang="en-US" b="1" dirty="0">
                  <a:solidFill>
                    <a:schemeClr val="bg1"/>
                  </a:solidFill>
                </a:endParaRPr>
              </a:p>
            </p:txBody>
          </p:sp>
          <p:sp>
            <p:nvSpPr>
              <p:cNvPr id="79" name="TextBox 78"/>
              <p:cNvSpPr txBox="1"/>
              <p:nvPr/>
            </p:nvSpPr>
            <p:spPr>
              <a:xfrm>
                <a:off x="16047136" y="7293507"/>
                <a:ext cx="550923" cy="586475"/>
              </a:xfrm>
              <a:prstGeom prst="rect">
                <a:avLst/>
              </a:prstGeom>
              <a:noFill/>
            </p:spPr>
            <p:txBody>
              <a:bodyPr wrap="square" rtlCol="0">
                <a:spAutoFit/>
              </a:bodyPr>
              <a:lstStyle/>
              <a:p>
                <a:r>
                  <a:rPr lang="en-US" sz="2800" b="1" dirty="0"/>
                  <a:t>B</a:t>
                </a:r>
                <a:endParaRPr lang="en-US" b="1" dirty="0"/>
              </a:p>
            </p:txBody>
          </p:sp>
          <p:sp>
            <p:nvSpPr>
              <p:cNvPr id="84" name="TextBox 83">
                <a:extLst>
                  <a:ext uri="{FF2B5EF4-FFF2-40B4-BE49-F238E27FC236}">
                    <a16:creationId xmlns:a16="http://schemas.microsoft.com/office/drawing/2014/main" id="{8CCB31AE-9BC7-477B-A29E-6C99F08E2864}"/>
                  </a:ext>
                </a:extLst>
              </p:cNvPr>
              <p:cNvSpPr txBox="1"/>
              <p:nvPr/>
            </p:nvSpPr>
            <p:spPr>
              <a:xfrm>
                <a:off x="16154577" y="14065487"/>
                <a:ext cx="5578523" cy="586475"/>
              </a:xfrm>
              <a:prstGeom prst="rect">
                <a:avLst/>
              </a:prstGeom>
              <a:noFill/>
            </p:spPr>
            <p:txBody>
              <a:bodyPr wrap="square" rtlCol="0">
                <a:spAutoFit/>
              </a:bodyPr>
              <a:lstStyle/>
              <a:p>
                <a:endParaRPr lang="en-US" sz="2800" dirty="0"/>
              </a:p>
            </p:txBody>
          </p:sp>
        </p:grpSp>
        <p:grpSp>
          <p:nvGrpSpPr>
            <p:cNvPr id="64" name="Group 63"/>
            <p:cNvGrpSpPr/>
            <p:nvPr/>
          </p:nvGrpSpPr>
          <p:grpSpPr>
            <a:xfrm>
              <a:off x="36411278" y="6832498"/>
              <a:ext cx="10440108" cy="10912702"/>
              <a:chOff x="35490401" y="5589476"/>
              <a:chExt cx="10440108" cy="10912702"/>
            </a:xfrm>
          </p:grpSpPr>
          <p:grpSp>
            <p:nvGrpSpPr>
              <p:cNvPr id="61" name="Group 60"/>
              <p:cNvGrpSpPr/>
              <p:nvPr/>
            </p:nvGrpSpPr>
            <p:grpSpPr>
              <a:xfrm>
                <a:off x="35490401" y="5678655"/>
                <a:ext cx="10440108" cy="10823523"/>
                <a:chOff x="35241373" y="5125549"/>
                <a:chExt cx="10440108" cy="10823523"/>
              </a:xfrm>
            </p:grpSpPr>
            <p:sp>
              <p:nvSpPr>
                <p:cNvPr id="16" name="Rectangle 15">
                  <a:extLst>
                    <a:ext uri="{FF2B5EF4-FFF2-40B4-BE49-F238E27FC236}">
                      <a16:creationId xmlns:a16="http://schemas.microsoft.com/office/drawing/2014/main" id="{EE7AC6CD-FAB7-45F1-A9B6-046B4AE272C8}"/>
                    </a:ext>
                  </a:extLst>
                </p:cNvPr>
                <p:cNvSpPr/>
                <p:nvPr/>
              </p:nvSpPr>
              <p:spPr>
                <a:xfrm>
                  <a:off x="35262207" y="5875079"/>
                  <a:ext cx="10372516" cy="10031059"/>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76BC6F4-1615-48E8-AEC7-27BA4270F1CD}"/>
                    </a:ext>
                  </a:extLst>
                </p:cNvPr>
                <p:cNvSpPr/>
                <p:nvPr/>
              </p:nvSpPr>
              <p:spPr>
                <a:xfrm>
                  <a:off x="35241373" y="5125549"/>
                  <a:ext cx="10406761" cy="80634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8AA1128-12DD-4861-85B2-529918720059}"/>
                    </a:ext>
                  </a:extLst>
                </p:cNvPr>
                <p:cNvSpPr txBox="1"/>
                <p:nvPr/>
              </p:nvSpPr>
              <p:spPr>
                <a:xfrm>
                  <a:off x="41686556" y="5780615"/>
                  <a:ext cx="737565" cy="606334"/>
                </a:xfrm>
                <a:prstGeom prst="rect">
                  <a:avLst/>
                </a:prstGeom>
                <a:noFill/>
              </p:spPr>
              <p:txBody>
                <a:bodyPr wrap="square" rtlCol="0">
                  <a:spAutoFit/>
                </a:bodyPr>
                <a:lstStyle/>
                <a:p>
                  <a:endParaRPr lang="en-US" dirty="0"/>
                </a:p>
              </p:txBody>
            </p:sp>
            <p:sp>
              <p:nvSpPr>
                <p:cNvPr id="55" name="TextBox 54">
                  <a:extLst>
                    <a:ext uri="{FF2B5EF4-FFF2-40B4-BE49-F238E27FC236}">
                      <a16:creationId xmlns:a16="http://schemas.microsoft.com/office/drawing/2014/main" id="{43BC7DE1-DC49-4026-8310-416CE6BAE0BA}"/>
                    </a:ext>
                  </a:extLst>
                </p:cNvPr>
                <p:cNvSpPr txBox="1"/>
                <p:nvPr/>
              </p:nvSpPr>
              <p:spPr>
                <a:xfrm flipH="1">
                  <a:off x="35379398" y="13640748"/>
                  <a:ext cx="10000519"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Ova were imaged with a digital camera (SPOT imaging)</a:t>
                  </a:r>
                </a:p>
                <a:p>
                  <a:pPr marL="571500" indent="-571500">
                    <a:buFont typeface="Arial" panose="020B0604020202020204" pitchFamily="34" charset="0"/>
                    <a:buChar char="•"/>
                  </a:pPr>
                  <a:r>
                    <a:rPr lang="en-US" sz="3600" dirty="0"/>
                    <a:t>Triplicate samples were averaged for % fertilization </a:t>
                  </a:r>
                  <a:endParaRPr lang="en-US" sz="1400" dirty="0"/>
                </a:p>
              </p:txBody>
            </p:sp>
            <p:grpSp>
              <p:nvGrpSpPr>
                <p:cNvPr id="50" name="Group 49"/>
                <p:cNvGrpSpPr/>
                <p:nvPr/>
              </p:nvGrpSpPr>
              <p:grpSpPr>
                <a:xfrm>
                  <a:off x="35552846" y="6232189"/>
                  <a:ext cx="9893202" cy="4637972"/>
                  <a:chOff x="36216579" y="7542980"/>
                  <a:chExt cx="11988675" cy="5199443"/>
                </a:xfrm>
              </p:grpSpPr>
              <p:pic>
                <p:nvPicPr>
                  <p:cNvPr id="46" name="Picture 45" descr="A close up of a black background&#10;&#10;Description automatically generated">
                    <a:extLst>
                      <a:ext uri="{FF2B5EF4-FFF2-40B4-BE49-F238E27FC236}">
                        <a16:creationId xmlns:a16="http://schemas.microsoft.com/office/drawing/2014/main" id="{C2ABB46F-BEBE-4D96-BFE0-BC086CE1301C}"/>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4694205" y="7596122"/>
                    <a:ext cx="3511049" cy="3792410"/>
                  </a:xfrm>
                  <a:prstGeom prst="rect">
                    <a:avLst/>
                  </a:prstGeom>
                </p:spPr>
              </p:pic>
              <p:pic>
                <p:nvPicPr>
                  <p:cNvPr id="49" name="Picture 48" descr="A picture containing white, light&#10;&#10;Description automatically generated">
                    <a:extLst>
                      <a:ext uri="{FF2B5EF4-FFF2-40B4-BE49-F238E27FC236}">
                        <a16:creationId xmlns:a16="http://schemas.microsoft.com/office/drawing/2014/main" id="{B61B1B0A-1475-427A-ADA7-052B4BF9F7C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0501050" y="7596122"/>
                    <a:ext cx="3614992" cy="3792410"/>
                  </a:xfrm>
                  <a:prstGeom prst="rect">
                    <a:avLst/>
                  </a:prstGeom>
                </p:spPr>
              </p:pic>
              <p:pic>
                <p:nvPicPr>
                  <p:cNvPr id="51" name="Picture 50" descr="A picture containing light, white, dark, black&#10;&#10;Description automatically generated">
                    <a:extLst>
                      <a:ext uri="{FF2B5EF4-FFF2-40B4-BE49-F238E27FC236}">
                        <a16:creationId xmlns:a16="http://schemas.microsoft.com/office/drawing/2014/main" id="{8FDBC82F-8A54-4B65-8C91-D3465C73827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36261713" y="7570219"/>
                    <a:ext cx="3683414" cy="3787210"/>
                  </a:xfrm>
                  <a:prstGeom prst="rect">
                    <a:avLst/>
                  </a:prstGeom>
                </p:spPr>
              </p:pic>
              <p:sp>
                <p:nvSpPr>
                  <p:cNvPr id="52" name="TextBox 51">
                    <a:extLst>
                      <a:ext uri="{FF2B5EF4-FFF2-40B4-BE49-F238E27FC236}">
                        <a16:creationId xmlns:a16="http://schemas.microsoft.com/office/drawing/2014/main" id="{E5E8948D-DFF9-43AD-B227-03E4195A2384}"/>
                      </a:ext>
                    </a:extLst>
                  </p:cNvPr>
                  <p:cNvSpPr txBox="1"/>
                  <p:nvPr/>
                </p:nvSpPr>
                <p:spPr>
                  <a:xfrm>
                    <a:off x="36216579" y="11357428"/>
                    <a:ext cx="3728547" cy="1384995"/>
                  </a:xfrm>
                  <a:prstGeom prst="rect">
                    <a:avLst/>
                  </a:prstGeom>
                  <a:noFill/>
                </p:spPr>
                <p:txBody>
                  <a:bodyPr wrap="square" rtlCol="0">
                    <a:spAutoFit/>
                  </a:bodyPr>
                  <a:lstStyle/>
                  <a:p>
                    <a:r>
                      <a:rPr lang="en-US" sz="2800" dirty="0"/>
                      <a:t>Figure 4A. Example of 0% Fertilization (U50-U50)</a:t>
                    </a:r>
                  </a:p>
                </p:txBody>
              </p:sp>
              <p:sp>
                <p:nvSpPr>
                  <p:cNvPr id="53" name="TextBox 52">
                    <a:extLst>
                      <a:ext uri="{FF2B5EF4-FFF2-40B4-BE49-F238E27FC236}">
                        <a16:creationId xmlns:a16="http://schemas.microsoft.com/office/drawing/2014/main" id="{4BEC3E02-E122-4533-A730-D6330208273B}"/>
                      </a:ext>
                    </a:extLst>
                  </p:cNvPr>
                  <p:cNvSpPr txBox="1"/>
                  <p:nvPr/>
                </p:nvSpPr>
                <p:spPr>
                  <a:xfrm>
                    <a:off x="40504510" y="11335816"/>
                    <a:ext cx="3342885" cy="1384995"/>
                  </a:xfrm>
                  <a:prstGeom prst="rect">
                    <a:avLst/>
                  </a:prstGeom>
                  <a:noFill/>
                </p:spPr>
                <p:txBody>
                  <a:bodyPr wrap="square" rtlCol="0">
                    <a:spAutoFit/>
                  </a:bodyPr>
                  <a:lstStyle/>
                  <a:p>
                    <a:r>
                      <a:rPr lang="en-US" sz="2800" dirty="0"/>
                      <a:t>Figure 4B. Example of ~50% Fertilization (U38-U94)</a:t>
                    </a:r>
                  </a:p>
                </p:txBody>
              </p:sp>
              <p:sp>
                <p:nvSpPr>
                  <p:cNvPr id="94" name="TextBox 93">
                    <a:extLst>
                      <a:ext uri="{FF2B5EF4-FFF2-40B4-BE49-F238E27FC236}">
                        <a16:creationId xmlns:a16="http://schemas.microsoft.com/office/drawing/2014/main" id="{4BEC3E02-E122-4533-A730-D6330208273B}"/>
                      </a:ext>
                    </a:extLst>
                  </p:cNvPr>
                  <p:cNvSpPr txBox="1"/>
                  <p:nvPr/>
                </p:nvSpPr>
                <p:spPr>
                  <a:xfrm>
                    <a:off x="44772068" y="11357428"/>
                    <a:ext cx="3352736" cy="1384995"/>
                  </a:xfrm>
                  <a:prstGeom prst="rect">
                    <a:avLst/>
                  </a:prstGeom>
                  <a:noFill/>
                </p:spPr>
                <p:txBody>
                  <a:bodyPr wrap="square" rtlCol="0">
                    <a:spAutoFit/>
                  </a:bodyPr>
                  <a:lstStyle/>
                  <a:p>
                    <a:r>
                      <a:rPr lang="en-US" sz="2800" dirty="0"/>
                      <a:t>Figure 4C. Example of 100% Fertilization (B8-U38)</a:t>
                    </a:r>
                  </a:p>
                </p:txBody>
              </p:sp>
              <p:sp>
                <p:nvSpPr>
                  <p:cNvPr id="43" name="TextBox 42"/>
                  <p:cNvSpPr txBox="1"/>
                  <p:nvPr/>
                </p:nvSpPr>
                <p:spPr>
                  <a:xfrm>
                    <a:off x="36292110" y="7542980"/>
                    <a:ext cx="1106905" cy="461665"/>
                  </a:xfrm>
                  <a:prstGeom prst="rect">
                    <a:avLst/>
                  </a:prstGeom>
                  <a:noFill/>
                </p:spPr>
                <p:txBody>
                  <a:bodyPr wrap="square" rtlCol="0">
                    <a:spAutoFit/>
                  </a:bodyPr>
                  <a:lstStyle/>
                  <a:p>
                    <a:r>
                      <a:rPr lang="en-US" sz="2400" b="1" dirty="0">
                        <a:solidFill>
                          <a:schemeClr val="bg1"/>
                        </a:solidFill>
                      </a:rPr>
                      <a:t>A</a:t>
                    </a:r>
                    <a:endParaRPr lang="en-US" b="1" dirty="0">
                      <a:solidFill>
                        <a:schemeClr val="bg1"/>
                      </a:solidFill>
                    </a:endParaRPr>
                  </a:p>
                </p:txBody>
              </p:sp>
              <p:sp>
                <p:nvSpPr>
                  <p:cNvPr id="85" name="TextBox 84"/>
                  <p:cNvSpPr txBox="1"/>
                  <p:nvPr/>
                </p:nvSpPr>
                <p:spPr>
                  <a:xfrm>
                    <a:off x="40578821" y="7574143"/>
                    <a:ext cx="1106905" cy="461665"/>
                  </a:xfrm>
                  <a:prstGeom prst="rect">
                    <a:avLst/>
                  </a:prstGeom>
                  <a:noFill/>
                </p:spPr>
                <p:txBody>
                  <a:bodyPr wrap="square" rtlCol="0">
                    <a:spAutoFit/>
                  </a:bodyPr>
                  <a:lstStyle/>
                  <a:p>
                    <a:r>
                      <a:rPr lang="en-US" sz="2400" b="1" dirty="0">
                        <a:solidFill>
                          <a:schemeClr val="bg1"/>
                        </a:solidFill>
                      </a:rPr>
                      <a:t>B</a:t>
                    </a:r>
                    <a:endParaRPr lang="en-US" b="1" dirty="0">
                      <a:solidFill>
                        <a:schemeClr val="bg1"/>
                      </a:solidFill>
                    </a:endParaRPr>
                  </a:p>
                </p:txBody>
              </p:sp>
              <p:sp>
                <p:nvSpPr>
                  <p:cNvPr id="86" name="TextBox 85"/>
                  <p:cNvSpPr txBox="1"/>
                  <p:nvPr/>
                </p:nvSpPr>
                <p:spPr>
                  <a:xfrm>
                    <a:off x="44692479" y="7574143"/>
                    <a:ext cx="1106905" cy="461665"/>
                  </a:xfrm>
                  <a:prstGeom prst="rect">
                    <a:avLst/>
                  </a:prstGeom>
                  <a:noFill/>
                </p:spPr>
                <p:txBody>
                  <a:bodyPr wrap="square" rtlCol="0">
                    <a:spAutoFit/>
                  </a:bodyPr>
                  <a:lstStyle/>
                  <a:p>
                    <a:r>
                      <a:rPr lang="en-US" sz="2400" b="1" dirty="0">
                        <a:solidFill>
                          <a:schemeClr val="bg1"/>
                        </a:solidFill>
                      </a:rPr>
                      <a:t>C</a:t>
                    </a:r>
                    <a:endParaRPr lang="en-US" b="1" dirty="0">
                      <a:solidFill>
                        <a:schemeClr val="bg1"/>
                      </a:solidFill>
                    </a:endParaRPr>
                  </a:p>
                </p:txBody>
              </p:sp>
            </p:grpSp>
            <p:grpSp>
              <p:nvGrpSpPr>
                <p:cNvPr id="56" name="Group 55"/>
                <p:cNvGrpSpPr/>
                <p:nvPr/>
              </p:nvGrpSpPr>
              <p:grpSpPr>
                <a:xfrm>
                  <a:off x="35568899" y="11451257"/>
                  <a:ext cx="10112582" cy="2246769"/>
                  <a:chOff x="36202929" y="13081785"/>
                  <a:chExt cx="12254522" cy="2518762"/>
                </a:xfrm>
              </p:grpSpPr>
              <p:sp>
                <p:nvSpPr>
                  <p:cNvPr id="101" name="Rectangle 100"/>
                  <p:cNvSpPr/>
                  <p:nvPr/>
                </p:nvSpPr>
                <p:spPr>
                  <a:xfrm>
                    <a:off x="41800935" y="13081785"/>
                    <a:ext cx="6656516" cy="2518762"/>
                  </a:xfrm>
                  <a:prstGeom prst="rect">
                    <a:avLst/>
                  </a:prstGeom>
                </p:spPr>
                <p:txBody>
                  <a:bodyPr wrap="square">
                    <a:spAutoFit/>
                  </a:bodyPr>
                  <a:lstStyle/>
                  <a:p>
                    <a:r>
                      <a:rPr lang="en-US" sz="2800" dirty="0"/>
                      <a:t>Figure 4D. Gauging fertilization: from left to right - unfertilized rounded ova, fertilized four-stage cell division, fertilized two-stage cell division, fertilized ‘cornflake’ stage.</a:t>
                    </a:r>
                  </a:p>
                </p:txBody>
              </p:sp>
              <p:grpSp>
                <p:nvGrpSpPr>
                  <p:cNvPr id="54" name="Group 53"/>
                  <p:cNvGrpSpPr/>
                  <p:nvPr/>
                </p:nvGrpSpPr>
                <p:grpSpPr>
                  <a:xfrm>
                    <a:off x="36202929" y="13236323"/>
                    <a:ext cx="5573208" cy="1876403"/>
                    <a:chOff x="36202929" y="13236323"/>
                    <a:chExt cx="5573208" cy="1876403"/>
                  </a:xfrm>
                </p:grpSpPr>
                <p:pic>
                  <p:nvPicPr>
                    <p:cNvPr id="100" name="Picture 99"/>
                    <p:cNvPicPr>
                      <a:picLocks noChangeAspect="1"/>
                    </p:cNvPicPr>
                    <p:nvPr/>
                  </p:nvPicPr>
                  <p:blipFill rotWithShape="1">
                    <a:blip r:embed="rId16"/>
                    <a:srcRect r="9450"/>
                    <a:stretch/>
                  </p:blipFill>
                  <p:spPr>
                    <a:xfrm>
                      <a:off x="36202929" y="13254058"/>
                      <a:ext cx="3927083" cy="1858668"/>
                    </a:xfrm>
                    <a:prstGeom prst="rect">
                      <a:avLst/>
                    </a:prstGeom>
                  </p:spPr>
                </p:pic>
                <p:pic>
                  <p:nvPicPr>
                    <p:cNvPr id="102" name="Picture 101"/>
                    <p:cNvPicPr>
                      <a:picLocks noChangeAspect="1"/>
                    </p:cNvPicPr>
                    <p:nvPr/>
                  </p:nvPicPr>
                  <p:blipFill rotWithShape="1">
                    <a:blip r:embed="rId17">
                      <a:extLst>
                        <a:ext uri="{28A0092B-C50C-407E-A947-70E740481C1C}">
                          <a14:useLocalDpi xmlns:a14="http://schemas.microsoft.com/office/drawing/2010/main" val="0"/>
                        </a:ext>
                      </a:extLst>
                    </a:blip>
                    <a:srcRect l="10387" t="-1040" r="5666" b="1040"/>
                    <a:stretch/>
                  </p:blipFill>
                  <p:spPr>
                    <a:xfrm>
                      <a:off x="40082656" y="13236323"/>
                      <a:ext cx="1693481" cy="1876403"/>
                    </a:xfrm>
                    <a:prstGeom prst="rect">
                      <a:avLst/>
                    </a:prstGeom>
                  </p:spPr>
                </p:pic>
                <p:sp>
                  <p:nvSpPr>
                    <p:cNvPr id="87" name="TextBox 86"/>
                    <p:cNvSpPr txBox="1"/>
                    <p:nvPr/>
                  </p:nvSpPr>
                  <p:spPr>
                    <a:xfrm>
                      <a:off x="36210488" y="13262793"/>
                      <a:ext cx="1106905" cy="461665"/>
                    </a:xfrm>
                    <a:prstGeom prst="rect">
                      <a:avLst/>
                    </a:prstGeom>
                    <a:noFill/>
                  </p:spPr>
                  <p:txBody>
                    <a:bodyPr wrap="square" rtlCol="0">
                      <a:spAutoFit/>
                    </a:bodyPr>
                    <a:lstStyle/>
                    <a:p>
                      <a:r>
                        <a:rPr lang="en-US" sz="2400" b="1" dirty="0">
                          <a:solidFill>
                            <a:schemeClr val="bg1"/>
                          </a:solidFill>
                        </a:rPr>
                        <a:t>D</a:t>
                      </a:r>
                      <a:endParaRPr lang="en-US" b="1" dirty="0">
                        <a:solidFill>
                          <a:schemeClr val="bg1"/>
                        </a:solidFill>
                      </a:endParaRPr>
                    </a:p>
                  </p:txBody>
                </p:sp>
              </p:grpSp>
            </p:grpSp>
          </p:grpSp>
          <p:sp>
            <p:nvSpPr>
              <p:cNvPr id="62" name="TextBox 61"/>
              <p:cNvSpPr txBox="1"/>
              <p:nvPr/>
            </p:nvSpPr>
            <p:spPr>
              <a:xfrm>
                <a:off x="35628426" y="5589476"/>
                <a:ext cx="6924579" cy="1015663"/>
              </a:xfrm>
              <a:prstGeom prst="rect">
                <a:avLst/>
              </a:prstGeom>
              <a:noFill/>
            </p:spPr>
            <p:txBody>
              <a:bodyPr wrap="square" rtlCol="0">
                <a:spAutoFit/>
              </a:bodyPr>
              <a:lstStyle/>
              <a:p>
                <a:r>
                  <a:rPr lang="en-US" sz="6000" dirty="0">
                    <a:solidFill>
                      <a:schemeClr val="bg1"/>
                    </a:solidFill>
                  </a:rPr>
                  <a:t>4. Fertilization Counts </a:t>
                </a:r>
              </a:p>
            </p:txBody>
          </p:sp>
        </p:grpSp>
        <p:sp>
          <p:nvSpPr>
            <p:cNvPr id="98" name="Rectangle 97">
              <a:extLst>
                <a:ext uri="{FF2B5EF4-FFF2-40B4-BE49-F238E27FC236}">
                  <a16:creationId xmlns:a16="http://schemas.microsoft.com/office/drawing/2014/main" id="{E11395D4-B946-4D40-ABD1-F5359F5C0160}"/>
                </a:ext>
              </a:extLst>
            </p:cNvPr>
            <p:cNvSpPr/>
            <p:nvPr/>
          </p:nvSpPr>
          <p:spPr>
            <a:xfrm>
              <a:off x="12368463" y="5332629"/>
              <a:ext cx="36191255" cy="12864950"/>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49AB548C-0D82-418C-A036-078F7E96D29E}"/>
                </a:ext>
              </a:extLst>
            </p:cNvPr>
            <p:cNvSpPr/>
            <p:nvPr/>
          </p:nvSpPr>
          <p:spPr>
            <a:xfrm>
              <a:off x="12368463" y="5309467"/>
              <a:ext cx="36191255" cy="108983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12458421" y="5187961"/>
              <a:ext cx="10369057" cy="1323439"/>
            </a:xfrm>
            <a:prstGeom prst="rect">
              <a:avLst/>
            </a:prstGeom>
            <a:noFill/>
          </p:spPr>
          <p:txBody>
            <a:bodyPr wrap="square" rtlCol="0">
              <a:spAutoFit/>
            </a:bodyPr>
            <a:lstStyle/>
            <a:p>
              <a:r>
                <a:rPr lang="en-US" sz="8000" dirty="0">
                  <a:solidFill>
                    <a:schemeClr val="bg1"/>
                  </a:solidFill>
                </a:rPr>
                <a:t>Methods</a:t>
              </a:r>
              <a:endParaRPr lang="en-US" sz="2400" dirty="0">
                <a:solidFill>
                  <a:schemeClr val="bg1"/>
                </a:solidFill>
              </a:endParaRPr>
            </a:p>
          </p:txBody>
        </p:sp>
      </p:grpSp>
      <p:sp>
        <p:nvSpPr>
          <p:cNvPr id="74" name="TextBox 73"/>
          <p:cNvSpPr txBox="1"/>
          <p:nvPr/>
        </p:nvSpPr>
        <p:spPr>
          <a:xfrm>
            <a:off x="14437912" y="14396343"/>
            <a:ext cx="9819865"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Individual genotypes were brought from the Coral Reef Foundation’s field nurseries into the outdoor raceways at Keys Marine Lab. 1A. Bundles were taken from the surface of the water during the spawning event. 1B. Collection was done by placing 1mL of bundles into 8mL of artificial seawater. Bundles lysed after 1 hour and sperm and ova were separated. </a:t>
            </a:r>
          </a:p>
          <a:p>
            <a:endParaRPr lang="en-US" dirty="0"/>
          </a:p>
        </p:txBody>
      </p:sp>
      <p:grpSp>
        <p:nvGrpSpPr>
          <p:cNvPr id="2" name="Group 1"/>
          <p:cNvGrpSpPr/>
          <p:nvPr/>
        </p:nvGrpSpPr>
        <p:grpSpPr>
          <a:xfrm>
            <a:off x="5249676" y="30867577"/>
            <a:ext cx="15328170" cy="5432326"/>
            <a:chOff x="4998410" y="30892812"/>
            <a:chExt cx="15328170" cy="5432326"/>
          </a:xfrm>
        </p:grpSpPr>
        <p:sp>
          <p:nvSpPr>
            <p:cNvPr id="108" name="Rectangle 107">
              <a:extLst>
                <a:ext uri="{FF2B5EF4-FFF2-40B4-BE49-F238E27FC236}">
                  <a16:creationId xmlns:a16="http://schemas.microsoft.com/office/drawing/2014/main" id="{6AA4B676-B1A9-4CE7-8C50-A37D78AC581A}"/>
                </a:ext>
              </a:extLst>
            </p:cNvPr>
            <p:cNvSpPr/>
            <p:nvPr/>
          </p:nvSpPr>
          <p:spPr>
            <a:xfrm>
              <a:off x="5022608" y="30959645"/>
              <a:ext cx="15303972" cy="5365493"/>
            </a:xfrm>
            <a:prstGeom prst="rect">
              <a:avLst/>
            </a:prstGeom>
            <a:noFill/>
            <a:ln w="5715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9" name="Rectangle 108">
              <a:extLst>
                <a:ext uri="{FF2B5EF4-FFF2-40B4-BE49-F238E27FC236}">
                  <a16:creationId xmlns:a16="http://schemas.microsoft.com/office/drawing/2014/main" id="{16EC1B0D-F595-4182-8A99-581C3A5AB572}"/>
                </a:ext>
              </a:extLst>
            </p:cNvPr>
            <p:cNvSpPr/>
            <p:nvPr/>
          </p:nvSpPr>
          <p:spPr>
            <a:xfrm>
              <a:off x="4998410" y="30959645"/>
              <a:ext cx="15328170" cy="937325"/>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5069201" y="30892812"/>
              <a:ext cx="12151730" cy="1015663"/>
            </a:xfrm>
            <a:prstGeom prst="rect">
              <a:avLst/>
            </a:prstGeom>
            <a:noFill/>
          </p:spPr>
          <p:txBody>
            <a:bodyPr wrap="square" rtlCol="0">
              <a:spAutoFit/>
            </a:bodyPr>
            <a:lstStyle/>
            <a:p>
              <a:r>
                <a:rPr lang="en-US" sz="6000" dirty="0">
                  <a:solidFill>
                    <a:schemeClr val="bg1"/>
                  </a:solidFill>
                </a:rPr>
                <a:t>Conclusions</a:t>
              </a:r>
              <a:endParaRPr lang="en-US" dirty="0">
                <a:solidFill>
                  <a:schemeClr val="bg1"/>
                </a:solidFill>
              </a:endParaRPr>
            </a:p>
          </p:txBody>
        </p:sp>
      </p:grpSp>
      <p:sp>
        <p:nvSpPr>
          <p:cNvPr id="76" name="TextBox 75"/>
          <p:cNvSpPr txBox="1"/>
          <p:nvPr/>
        </p:nvSpPr>
        <p:spPr>
          <a:xfrm>
            <a:off x="5270715" y="31919980"/>
            <a:ext cx="15527907" cy="4955203"/>
          </a:xfrm>
          <a:prstGeom prst="rect">
            <a:avLst/>
          </a:prstGeom>
          <a:noFill/>
        </p:spPr>
        <p:txBody>
          <a:bodyPr wrap="square" rtlCol="0">
            <a:spAutoFit/>
          </a:bodyPr>
          <a:lstStyle/>
          <a:p>
            <a:pPr marL="285750" indent="-285750">
              <a:buFont typeface="Arial" panose="020B0604020202020204" pitchFamily="34" charset="0"/>
              <a:buChar char="•"/>
            </a:pPr>
            <a:r>
              <a:rPr lang="en-US" sz="4000" dirty="0"/>
              <a:t>Data show there is variation between rates of fertilization for individual genotypes</a:t>
            </a:r>
          </a:p>
          <a:p>
            <a:pPr marL="285750" indent="-285750">
              <a:buFont typeface="Arial" panose="020B0604020202020204" pitchFamily="34" charset="0"/>
              <a:buChar char="•"/>
            </a:pPr>
            <a:r>
              <a:rPr lang="en-US" sz="4000" dirty="0"/>
              <a:t>For certain genotypes, sperm appears to be more viable than the ova, and vice versa </a:t>
            </a:r>
          </a:p>
          <a:p>
            <a:pPr marL="285750" indent="-285750">
              <a:buFont typeface="Arial" panose="020B0604020202020204" pitchFamily="34" charset="0"/>
              <a:buChar char="•"/>
            </a:pPr>
            <a:r>
              <a:rPr lang="en-US" sz="4000" dirty="0"/>
              <a:t>Some pairwise crosses performed better than the batch crosses, and in one interesting case the pairwise cross performed worse than the self cross</a:t>
            </a:r>
          </a:p>
          <a:p>
            <a:endParaRPr lang="en-US" dirty="0"/>
          </a:p>
          <a:p>
            <a:pPr marL="285750" indent="-285750">
              <a:buFont typeface="Arial" panose="020B0604020202020204" pitchFamily="34" charset="0"/>
              <a:buChar char="•"/>
            </a:pPr>
            <a:endParaRPr lang="en-US" dirty="0"/>
          </a:p>
        </p:txBody>
      </p:sp>
      <p:sp>
        <p:nvSpPr>
          <p:cNvPr id="93" name="Rectangle 92">
            <a:extLst>
              <a:ext uri="{FF2B5EF4-FFF2-40B4-BE49-F238E27FC236}">
                <a16:creationId xmlns:a16="http://schemas.microsoft.com/office/drawing/2014/main" id="{E467FA32-61F5-40B4-B1BD-DAD55992A2B6}"/>
              </a:ext>
            </a:extLst>
          </p:cNvPr>
          <p:cNvSpPr/>
          <p:nvPr/>
        </p:nvSpPr>
        <p:spPr>
          <a:xfrm>
            <a:off x="25909690" y="13077019"/>
            <a:ext cx="9548967" cy="82689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95" name="TextBox 94"/>
          <p:cNvSpPr txBox="1"/>
          <p:nvPr/>
        </p:nvSpPr>
        <p:spPr>
          <a:xfrm>
            <a:off x="25980259" y="12985668"/>
            <a:ext cx="8262404" cy="1015663"/>
          </a:xfrm>
          <a:prstGeom prst="rect">
            <a:avLst/>
          </a:prstGeom>
          <a:noFill/>
        </p:spPr>
        <p:txBody>
          <a:bodyPr wrap="square" rtlCol="0">
            <a:spAutoFit/>
          </a:bodyPr>
          <a:lstStyle/>
          <a:p>
            <a:r>
              <a:rPr lang="en-US" sz="6000" dirty="0">
                <a:solidFill>
                  <a:schemeClr val="bg1"/>
                </a:solidFill>
              </a:rPr>
              <a:t>3. Crossing Design </a:t>
            </a:r>
            <a:endParaRPr lang="en-US" sz="2000" dirty="0">
              <a:solidFill>
                <a:schemeClr val="bg1"/>
              </a:solidFill>
            </a:endParaRPr>
          </a:p>
        </p:txBody>
      </p:sp>
      <p:sp>
        <p:nvSpPr>
          <p:cNvPr id="99" name="Rectangle 98">
            <a:extLst>
              <a:ext uri="{FF2B5EF4-FFF2-40B4-BE49-F238E27FC236}">
                <a16:creationId xmlns:a16="http://schemas.microsoft.com/office/drawing/2014/main" id="{16EC1B0D-F595-4182-8A99-581C3A5AB572}"/>
              </a:ext>
            </a:extLst>
          </p:cNvPr>
          <p:cNvSpPr/>
          <p:nvPr/>
        </p:nvSpPr>
        <p:spPr>
          <a:xfrm>
            <a:off x="41432584" y="32609688"/>
            <a:ext cx="2711472" cy="612556"/>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DEE3F5D7-B995-4427-9C1C-9756C131FC3C}"/>
              </a:ext>
            </a:extLst>
          </p:cNvPr>
          <p:cNvSpPr txBox="1"/>
          <p:nvPr/>
        </p:nvSpPr>
        <p:spPr>
          <a:xfrm>
            <a:off x="41460494" y="32246656"/>
            <a:ext cx="4113491" cy="1015664"/>
          </a:xfrm>
          <a:prstGeom prst="rect">
            <a:avLst/>
          </a:prstGeom>
          <a:noFill/>
        </p:spPr>
        <p:txBody>
          <a:bodyPr wrap="square" rtlCol="0">
            <a:spAutoFit/>
          </a:bodyPr>
          <a:lstStyle/>
          <a:p>
            <a:r>
              <a:rPr lang="en-US" sz="2400" dirty="0">
                <a:solidFill>
                  <a:schemeClr val="bg1"/>
                </a:solidFill>
              </a:rPr>
              <a:t>Acknowledgements</a:t>
            </a:r>
            <a:r>
              <a:rPr lang="en-US" sz="6000" dirty="0">
                <a:solidFill>
                  <a:schemeClr val="bg1"/>
                </a:solidFill>
              </a:rPr>
              <a:t> </a:t>
            </a:r>
            <a:endParaRPr lang="en-US" sz="3600" dirty="0">
              <a:solidFill>
                <a:schemeClr val="bg1"/>
              </a:solidFill>
            </a:endParaRPr>
          </a:p>
        </p:txBody>
      </p:sp>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73838" y="21016474"/>
            <a:ext cx="6672611" cy="530399"/>
          </a:xfrm>
          <a:prstGeom prst="rect">
            <a:avLst/>
          </a:prstGeom>
        </p:spPr>
      </p:pic>
    </p:spTree>
    <p:extLst>
      <p:ext uri="{BB962C8B-B14F-4D97-AF65-F5344CB8AC3E}">
        <p14:creationId xmlns:p14="http://schemas.microsoft.com/office/powerpoint/2010/main" val="19189553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876</TotalTime>
  <Words>666</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Parsons</dc:creator>
  <cp:lastModifiedBy>Emily Parsons</cp:lastModifiedBy>
  <cp:revision>87</cp:revision>
  <dcterms:created xsi:type="dcterms:W3CDTF">2019-10-10T02:10:55Z</dcterms:created>
  <dcterms:modified xsi:type="dcterms:W3CDTF">2020-04-06T20:49:27Z</dcterms:modified>
</cp:coreProperties>
</file>